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24384000" cy="13716000"/>
  <p:notesSz cx="6858000" cy="9144000"/>
  <p:embeddedFontLst>
    <p:embeddedFont>
      <p:font typeface="Chango Regular"/>
      <p:regular r:id="rId31"/>
    </p:embeddedFont>
    <p:embeddedFont>
      <p:font typeface="Pretendard ExtraLight"/>
      <p:regular r:id="rId32"/>
    </p:embeddedFont>
    <p:embeddedFont>
      <p:font typeface="Pretendard Bold"/>
      <p:bold r:id="rId33"/>
    </p:embeddedFont>
    <p:embeddedFont>
      <p:font typeface="Pretendard Medium"/>
      <p:bold r:id="rId34"/>
    </p:embeddedFont>
    <p:embeddedFont>
      <p:font typeface="Pretendard Black"/>
      <p:bold r:id="rId35"/>
    </p:embeddedFont>
    <p:embeddedFont>
      <p:font typeface="Pretendard ExtraBold"/>
      <p:bold r:id="rId36"/>
    </p:embeddedFont>
    <p:embeddedFont>
      <p:font typeface="Pretendard Regular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1.fntdata" Type="http://schemas.openxmlformats.org/officeDocument/2006/relationships/font"/><Relationship Id="rId32" Target="fonts/font2.fntdata" Type="http://schemas.openxmlformats.org/officeDocument/2006/relationships/font"/><Relationship Id="rId33" Target="fonts/font3.fntdata" Type="http://schemas.openxmlformats.org/officeDocument/2006/relationships/font"/><Relationship Id="rId34" Target="fonts/font4.fntdata" Type="http://schemas.openxmlformats.org/officeDocument/2006/relationships/font"/><Relationship Id="rId35" Target="fonts/font5.fntdata" Type="http://schemas.openxmlformats.org/officeDocument/2006/relationships/font"/><Relationship Id="rId36" Target="fonts/font6.fntdata" Type="http://schemas.openxmlformats.org/officeDocument/2006/relationships/font"/><Relationship Id="rId37" Target="fonts/font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47.png" Type="http://schemas.openxmlformats.org/officeDocument/2006/relationships/image"/><Relationship Id="rId4" Target="../media/image48.png" Type="http://schemas.openxmlformats.org/officeDocument/2006/relationships/image"/><Relationship Id="rId5" Target="../media/image4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5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51.png" Type="http://schemas.openxmlformats.org/officeDocument/2006/relationships/image"/><Relationship Id="rId4" Target="../media/image52.png" Type="http://schemas.openxmlformats.org/officeDocument/2006/relationships/image"/><Relationship Id="rId5" Target="../media/image5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5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5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56.png" Type="http://schemas.openxmlformats.org/officeDocument/2006/relationships/image"/><Relationship Id="rId4" Target="../media/image57.png" Type="http://schemas.openxmlformats.org/officeDocument/2006/relationships/image"/><Relationship Id="rId5" Target="../media/image58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59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60.png" Type="http://schemas.openxmlformats.org/officeDocument/2006/relationships/image"/><Relationship Id="rId4" Target="../media/image6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62.png" Type="http://schemas.openxmlformats.org/officeDocument/2006/relationships/image"/><Relationship Id="rId4" Target="../media/image63.png" Type="http://schemas.openxmlformats.org/officeDocument/2006/relationships/image"/><Relationship Id="rId5" Target="../media/image6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6187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 rot="0">
            <a:off x="-5384800" y="-4330700"/>
            <a:ext cx="18021300" cy="18021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0">
            <a:off x="14478000" y="5397500"/>
            <a:ext cx="12992100" cy="1299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816600" y="4546600"/>
            <a:ext cx="12763500" cy="12763500"/>
          </a:xfrm>
          <a:prstGeom prst="rect">
            <a:avLst/>
          </a:prstGeom>
          <a:effectLst>
            <a:outerShdw dir="2700000" dist="1177622" blurRad="1020606">
              <a:srgbClr val="000000">
                <a:alpha val="54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44000"/>
          </a:blip>
          <a:stretch>
            <a:fillRect/>
          </a:stretch>
        </p:blipFill>
        <p:spPr>
          <a:xfrm rot="3420000">
            <a:off x="-2425700" y="2324100"/>
            <a:ext cx="6794500" cy="6972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alphaModFix amt="88000"/>
          </a:blip>
          <a:stretch>
            <a:fillRect/>
          </a:stretch>
        </p:blipFill>
        <p:spPr>
          <a:xfrm rot="13080000">
            <a:off x="19100800" y="-1282700"/>
            <a:ext cx="4851400" cy="4851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349500" y="7150100"/>
            <a:ext cx="1879600" cy="1879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134100" y="3200400"/>
            <a:ext cx="11607800" cy="76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108700" y="6413500"/>
            <a:ext cx="11607800" cy="76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5257800" y="1257300"/>
            <a:ext cx="1117600" cy="1104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17640000">
            <a:off x="20027900" y="9448800"/>
            <a:ext cx="1879600" cy="1854200"/>
          </a:xfrm>
          <a:prstGeom prst="rect">
            <a:avLst/>
          </a:prstGeom>
          <a:effectLst>
            <a:outerShdw dir="6660000" dist="214549" blurRad="213834">
              <a:srgbClr val="000000">
                <a:alpha val="33000"/>
              </a:srgbClr>
            </a:outerShdw>
          </a:effectLst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20700000">
            <a:off x="16916400" y="1816100"/>
            <a:ext cx="520700" cy="520700"/>
          </a:xfrm>
          <a:prstGeom prst="rect">
            <a:avLst/>
          </a:prstGeom>
          <a:effectLst>
            <a:outerShdw dir="3600000" dist="79595" blurRad="69845">
              <a:srgbClr val="000000">
                <a:alpha val="21000"/>
              </a:srgbClr>
            </a:outerShdw>
          </a:effectLst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20700000">
            <a:off x="5156200" y="11239500"/>
            <a:ext cx="1231900" cy="1231900"/>
          </a:xfrm>
          <a:prstGeom prst="rect">
            <a:avLst/>
          </a:prstGeom>
          <a:effectLst>
            <a:outerShdw dir="3600000" dist="198182" blurRad="177892">
              <a:srgbClr val="000000">
                <a:alpha val="18000"/>
              </a:srgbClr>
            </a:outerShdw>
          </a:effectLst>
        </p:spPr>
      </p:pic>
      <p:sp>
        <p:nvSpPr>
          <p:cNvPr name="TextBox 14" id="14"/>
          <p:cNvSpPr txBox="true"/>
          <p:nvPr/>
        </p:nvSpPr>
        <p:spPr>
          <a:xfrm rot="0">
            <a:off x="5448300" y="3289300"/>
            <a:ext cx="13157200" cy="3124200"/>
          </a:xfrm>
          <a:prstGeom prst="rect">
            <a:avLst/>
          </a:prstGeom>
        </p:spPr>
        <p:txBody>
          <a:bodyPr anchor="ctr" rtlCol="false" lIns="0" tIns="253296" rIns="0" bIns="253296"/>
          <a:lstStyle/>
          <a:p>
            <a:pPr algn="ctr" lvl="0">
              <a:lnSpc>
                <a:spcPct val="83830"/>
              </a:lnSpc>
            </a:pPr>
            <a:r>
              <a:rPr lang="ko-KR" sz="10228" b="true" i="false" u="none" strike="noStrike" spc="-511">
                <a:solidFill>
                  <a:srgbClr val="FFFFFF"/>
                </a:solidFill>
                <a:ea typeface="Pretendard ExtraLight"/>
              </a:rPr>
              <a:t>알고리즘</a:t>
            </a:r>
            <a:r>
              <a:rPr lang="en-US" sz="10228" b="true" i="false" u="none" strike="noStrike" spc="-511">
                <a:solidFill>
                  <a:srgbClr val="FFFFFF"/>
                </a:solidFill>
                <a:latin typeface="Pretendard ExtraLight"/>
              </a:rPr>
              <a:t> </a:t>
            </a:r>
            <a:r>
              <a:rPr lang="ko-KR" sz="10228" b="true" i="false" u="none" strike="noStrike" spc="-511">
                <a:solidFill>
                  <a:srgbClr val="FFFFFF"/>
                </a:solidFill>
                <a:ea typeface="Pretendard ExtraLight"/>
              </a:rPr>
              <a:t>코딩테스트</a:t>
            </a:r>
          </a:p>
          <a:p>
            <a:pPr algn="ctr" lvl="0">
              <a:lnSpc>
                <a:spcPct val="83830"/>
              </a:lnSpc>
            </a:pPr>
            <a:r>
              <a:rPr lang="ko-KR" sz="10228" b="true" i="false" u="none" strike="noStrike" spc="-511">
                <a:solidFill>
                  <a:srgbClr val="FFFFFF"/>
                </a:solidFill>
                <a:ea typeface="Pretendard ExtraLight"/>
              </a:rPr>
              <a:t>정렬</a:t>
            </a:r>
            <a:r>
              <a:rPr lang="en-US" sz="10228" b="true" i="false" u="none" strike="noStrike" spc="-511">
                <a:solidFill>
                  <a:srgbClr val="FFFFFF"/>
                </a:solidFill>
                <a:latin typeface="Pretendard ExtraLight"/>
              </a:rPr>
              <a:t> </a:t>
            </a:r>
            <a:r>
              <a:rPr lang="ko-KR" sz="10228" b="true" i="false" u="none" strike="noStrike" spc="-511">
                <a:solidFill>
                  <a:srgbClr val="FFFFFF"/>
                </a:solidFill>
                <a:ea typeface="Pretendard ExtraLight"/>
              </a:rPr>
              <a:t>및</a:t>
            </a:r>
            <a:r>
              <a:rPr lang="en-US" sz="10228" b="true" i="false" u="none" strike="noStrike" spc="-511">
                <a:solidFill>
                  <a:srgbClr val="FFFFFF"/>
                </a:solidFill>
                <a:latin typeface="Pretendard ExtraLight"/>
              </a:rPr>
              <a:t> </a:t>
            </a:r>
            <a:r>
              <a:rPr lang="ko-KR" sz="10228" b="true" i="false" u="none" strike="noStrike" spc="-511">
                <a:solidFill>
                  <a:srgbClr val="FFFFFF"/>
                </a:solidFill>
                <a:ea typeface="Pretendard ExtraLight"/>
              </a:rPr>
              <a:t>탐색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56700" y="1257300"/>
            <a:ext cx="6070600" cy="698500"/>
          </a:xfrm>
          <a:prstGeom prst="rect">
            <a:avLst/>
          </a:prstGeom>
        </p:spPr>
        <p:txBody>
          <a:bodyPr anchor="ctr" rtlCol="false" lIns="0" tIns="97450" rIns="0" bIns="97450"/>
          <a:lstStyle/>
          <a:p>
            <a:pPr algn="ctr" lvl="0">
              <a:lnSpc>
                <a:spcPct val="83830"/>
              </a:lnSpc>
            </a:pPr>
            <a:r>
              <a:rPr lang="en-US" sz="3935" b="false" i="false" u="none" strike="noStrike" spc="-157">
                <a:solidFill>
                  <a:srgbClr val="FFFFFF"/>
                </a:solidFill>
                <a:latin typeface="Chango Regular"/>
              </a:rPr>
              <a:t>ecole 2</a:t>
            </a:r>
            <a:r>
              <a:rPr lang="ko-KR" sz="3935" b="false" i="false" u="none" strike="noStrike" spc="-157">
                <a:solidFill>
                  <a:srgbClr val="FFFFFF"/>
                </a:solidFill>
                <a:ea typeface="Chango Regular"/>
              </a:rPr>
              <a:t>주차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791700" y="11544300"/>
            <a:ext cx="4559300" cy="622300"/>
          </a:xfrm>
          <a:prstGeom prst="rect">
            <a:avLst/>
          </a:prstGeom>
        </p:spPr>
        <p:txBody>
          <a:bodyPr anchor="ctr" rtlCol="false" lIns="0" tIns="86603" rIns="0" bIns="86603"/>
          <a:lstStyle/>
          <a:p>
            <a:pPr algn="ctr" lvl="0">
              <a:lnSpc>
                <a:spcPct val="83830"/>
              </a:lnSpc>
            </a:pPr>
            <a:r>
              <a:rPr lang="ko-KR" sz="3497" b="false" i="false" u="none" strike="noStrike" spc="-175">
                <a:solidFill>
                  <a:srgbClr val="FFFFFF"/>
                </a:solidFill>
                <a:ea typeface="Pretendard Bold"/>
              </a:rPr>
              <a:t>소프트웨어학과</a:t>
            </a:r>
            <a:r>
              <a:rPr lang="en-US" sz="3497" b="false" i="false" u="none" strike="noStrike" spc="-175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3497" b="false" i="false" u="none" strike="noStrike" spc="-175">
                <a:solidFill>
                  <a:srgbClr val="FFFFFF"/>
                </a:solidFill>
                <a:ea typeface="Pretendard Bold"/>
              </a:rPr>
              <a:t>박세현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791700" y="12268200"/>
            <a:ext cx="4800600" cy="571500"/>
          </a:xfrm>
          <a:prstGeom prst="rect">
            <a:avLst/>
          </a:prstGeom>
        </p:spPr>
        <p:txBody>
          <a:bodyPr anchor="ctr" rtlCol="false" lIns="0" tIns="80140" rIns="0" bIns="80140"/>
          <a:lstStyle/>
          <a:p>
            <a:pPr algn="ctr" lvl="0">
              <a:lnSpc>
                <a:spcPct val="83830"/>
              </a:lnSpc>
            </a:pPr>
            <a:r>
              <a:rPr lang="en" sz="3236" b="false" i="false" u="none" strike="noStrike" spc="-162">
                <a:solidFill>
                  <a:srgbClr val="FFFFFF"/>
                </a:solidFill>
                <a:latin typeface="Pretendard Bold"/>
              </a:rPr>
              <a:t>2023664025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32700" y="787400"/>
            <a:ext cx="9283700" cy="11938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11004 K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번째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수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93000" y="1803400"/>
            <a:ext cx="9575800" cy="8382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퀵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정렬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44900" y="2997200"/>
            <a:ext cx="19431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Python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57000" y="2997200"/>
            <a:ext cx="1333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961100" y="2997200"/>
            <a:ext cx="2857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JavaScript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095500" y="5041900"/>
            <a:ext cx="5486400" cy="3632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979900" y="4076700"/>
            <a:ext cx="7175500" cy="70739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051800" y="4076700"/>
            <a:ext cx="8458200" cy="802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32700" y="787400"/>
            <a:ext cx="9283700" cy="11938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2751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정렬하기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93000" y="1803400"/>
            <a:ext cx="9575800" cy="8382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병합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정렬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530600" y="3327400"/>
            <a:ext cx="17513300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32700" y="787400"/>
            <a:ext cx="9283700" cy="11938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2750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번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정렬하기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93000" y="1803400"/>
            <a:ext cx="9575800" cy="8382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버블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정렬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911600" y="3378200"/>
            <a:ext cx="16560800" cy="9042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 rot="0">
            <a:off x="-1257300" y="-1549400"/>
            <a:ext cx="9017000" cy="901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267200" y="3429000"/>
            <a:ext cx="17094200" cy="8597900"/>
          </a:xfrm>
          <a:prstGeom prst="rect">
            <a:avLst/>
          </a:prstGeom>
          <a:effectLst>
            <a:outerShdw dir="2700000" dist="0" blurRad="1031660">
              <a:srgbClr val="6187FF">
                <a:alpha val="50000"/>
              </a:srgbClr>
            </a:outerShdw>
          </a:effectLst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 rot="0">
            <a:off x="12839700" y="8839200"/>
            <a:ext cx="10350500" cy="4229100"/>
          </a:xfrm>
          <a:prstGeom prst="rect">
            <a:avLst/>
          </a:prstGeom>
          <a:effectLst>
            <a:outerShdw dir="2700000" dist="0" blurRad="444063">
              <a:srgbClr val="6187FF">
                <a:alpha val="50000"/>
              </a:srgbClr>
            </a:outerShdw>
          </a:effectLst>
        </p:spPr>
      </p:pic>
      <p:sp>
        <p:nvSpPr>
          <p:cNvPr name="TextBox 5" id="5"/>
          <p:cNvSpPr txBox="true"/>
          <p:nvPr/>
        </p:nvSpPr>
        <p:spPr>
          <a:xfrm rot="0">
            <a:off x="13423900" y="9385300"/>
            <a:ext cx="9334500" cy="3225800"/>
          </a:xfrm>
          <a:prstGeom prst="rect">
            <a:avLst/>
          </a:prstGeom>
        </p:spPr>
        <p:txBody>
          <a:bodyPr anchor="ctr" rtlCol="false" lIns="0" tIns="32969" rIns="0" bIns="32969"/>
          <a:lstStyle/>
          <a:p>
            <a:pPr algn="l" lvl="0">
              <a:lnSpc>
                <a:spcPct val="99600"/>
              </a:lnSpc>
            </a:pPr>
            <a:r>
              <a:rPr lang="en-US" sz="2596" b="false" i="false" u="none" strike="noStrike" spc="-104">
                <a:solidFill>
                  <a:srgbClr val="000000"/>
                </a:solidFill>
                <a:latin typeface="Pretendard Medium"/>
              </a:rPr>
              <a:t>2750</a:t>
            </a:r>
            <a:r>
              <a:rPr lang="ko-KR" sz="2596" b="false" i="false" u="none" strike="noStrike" spc="-104">
                <a:solidFill>
                  <a:srgbClr val="000000"/>
                </a:solidFill>
                <a:ea typeface="Pretendard Medium"/>
              </a:rPr>
              <a:t>번과</a:t>
            </a:r>
            <a:r>
              <a:rPr lang="en-US" sz="2596" b="false" i="false" u="none" strike="noStrike" spc="-104">
                <a:solidFill>
                  <a:srgbClr val="000000"/>
                </a:solidFill>
                <a:latin typeface="Pretendard Medium"/>
              </a:rPr>
              <a:t> 2751</a:t>
            </a:r>
            <a:r>
              <a:rPr lang="ko-KR" sz="2596" b="false" i="false" u="none" strike="noStrike" spc="-104">
                <a:solidFill>
                  <a:srgbClr val="000000"/>
                </a:solidFill>
                <a:ea typeface="Pretendard Medium"/>
              </a:rPr>
              <a:t>번의</a:t>
            </a:r>
            <a:r>
              <a:rPr lang="en-US" sz="2596" b="false" i="false" u="none" strike="noStrike" spc="-104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96" b="false" i="false" u="none" strike="noStrike" spc="-104">
                <a:solidFill>
                  <a:srgbClr val="000000"/>
                </a:solidFill>
                <a:ea typeface="Pretendard Medium"/>
              </a:rPr>
              <a:t>차이점</a:t>
            </a:r>
          </a:p>
          <a:p>
            <a:pPr algn="l" lvl="0">
              <a:lnSpc>
                <a:spcPct val="99600"/>
              </a:lnSpc>
            </a:pPr>
            <a:r>
              <a:rPr lang="en" sz="2596" b="false" i="false" u="none" strike="noStrike" spc="-104">
                <a:solidFill>
                  <a:srgbClr val="000000"/>
                </a:solidFill>
                <a:latin typeface="Pretendard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-US" sz="2596" b="false" i="false" u="none" strike="noStrike" spc="-104">
                <a:solidFill>
                  <a:srgbClr val="000000"/>
                </a:solidFill>
                <a:latin typeface="Pretendard Medium"/>
              </a:rPr>
              <a:t>N</a:t>
            </a:r>
            <a:r>
              <a:rPr lang="ko-KR" sz="2596" b="false" i="false" u="none" strike="noStrike" spc="-104">
                <a:solidFill>
                  <a:srgbClr val="000000"/>
                </a:solidFill>
                <a:ea typeface="Pretendard Medium"/>
              </a:rPr>
              <a:t>은</a:t>
            </a:r>
            <a:r>
              <a:rPr lang="en-US" sz="2596" b="false" i="false" u="none" strike="noStrike" spc="-104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96" b="false" i="false" u="none" strike="noStrike" spc="-104">
                <a:solidFill>
                  <a:srgbClr val="000000"/>
                </a:solidFill>
                <a:ea typeface="Pretendard Medium"/>
              </a:rPr>
              <a:t>최대</a:t>
            </a:r>
            <a:r>
              <a:rPr lang="en-US" sz="2596" b="false" i="false" u="none" strike="noStrike" spc="-104">
                <a:solidFill>
                  <a:srgbClr val="000000"/>
                </a:solidFill>
                <a:latin typeface="Pretendard Medium"/>
              </a:rPr>
              <a:t> 1,000</a:t>
            </a:r>
            <a:r>
              <a:rPr lang="ko-KR" sz="2596" b="false" i="false" u="none" strike="noStrike" spc="-104">
                <a:solidFill>
                  <a:srgbClr val="000000"/>
                </a:solidFill>
                <a:ea typeface="Pretendard Medium"/>
              </a:rPr>
              <a:t>개로</a:t>
            </a:r>
            <a:r>
              <a:rPr lang="en-US" sz="2596" b="false" i="false" u="none" strike="noStrike" spc="-104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96" b="false" i="false" u="none" strike="noStrike" spc="-104">
                <a:solidFill>
                  <a:srgbClr val="000000"/>
                </a:solidFill>
                <a:ea typeface="Pretendard Medium"/>
              </a:rPr>
              <a:t>매우</a:t>
            </a:r>
            <a:r>
              <a:rPr lang="en-US" sz="2596" b="false" i="false" u="none" strike="noStrike" spc="-104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96" b="false" i="false" u="none" strike="noStrike" spc="-104">
                <a:solidFill>
                  <a:srgbClr val="000000"/>
                </a:solidFill>
                <a:ea typeface="Pretendard Medium"/>
              </a:rPr>
              <a:t>작음</a:t>
            </a:r>
            <a:r>
              <a:rPr lang="en-US" sz="2596" b="false" i="false" u="none" strike="noStrike" spc="-104">
                <a:solidFill>
                  <a:srgbClr val="000000"/>
                </a:solidFill>
                <a:latin typeface="Pretendard Medium"/>
              </a:rPr>
              <a:t>.  </a:t>
            </a:r>
            <a:r>
              <a:rPr lang="ko-KR" sz="2596" b="false" i="false" u="none" strike="noStrike" spc="-104">
                <a:solidFill>
                  <a:srgbClr val="000000"/>
                </a:solidFill>
                <a:ea typeface="Pretendard Medium"/>
              </a:rPr>
              <a:t>따라서</a:t>
            </a:r>
            <a:r>
              <a:rPr lang="en-US" sz="2596" b="false" i="false" u="none" strike="noStrike" spc="-104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96" b="false" i="false" u="none" strike="noStrike" spc="-104">
                <a:solidFill>
                  <a:srgbClr val="000000"/>
                </a:solidFill>
                <a:ea typeface="Pretendard Medium"/>
              </a:rPr>
              <a:t>시간복잡도가</a:t>
            </a:r>
            <a:r>
              <a:rPr lang="en-US" sz="2596" b="false" i="false" u="none" strike="noStrike" spc="-104">
                <a:solidFill>
                  <a:srgbClr val="000000"/>
                </a:solidFill>
                <a:latin typeface="Pretendard Medium"/>
              </a:rPr>
              <a:t> O(N^2)</a:t>
            </a:r>
            <a:r>
              <a:rPr lang="ko-KR" sz="2596" b="false" i="false" u="none" strike="noStrike" spc="-104">
                <a:solidFill>
                  <a:srgbClr val="000000"/>
                </a:solidFill>
                <a:ea typeface="Pretendard Medium"/>
              </a:rPr>
              <a:t>인</a:t>
            </a:r>
            <a:r>
              <a:rPr lang="en-US" sz="2596" b="false" i="false" u="none" strike="noStrike" spc="-104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96" b="false" i="false" u="none" strike="noStrike" spc="-104">
                <a:solidFill>
                  <a:srgbClr val="000000"/>
                </a:solidFill>
                <a:ea typeface="Pretendard Medium"/>
              </a:rPr>
              <a:t>버블</a:t>
            </a:r>
            <a:r>
              <a:rPr lang="en-US" sz="2596" b="false" i="false" u="none" strike="noStrike" spc="-104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96" b="false" i="false" u="none" strike="noStrike" spc="-104">
                <a:solidFill>
                  <a:srgbClr val="000000"/>
                </a:solidFill>
                <a:ea typeface="Pretendard Medium"/>
              </a:rPr>
              <a:t>정렬</a:t>
            </a:r>
            <a:r>
              <a:rPr lang="en-US" sz="2596" b="false" i="false" u="none" strike="noStrike" spc="-104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596" b="false" i="false" u="none" strike="noStrike" spc="-104">
                <a:solidFill>
                  <a:srgbClr val="000000"/>
                </a:solidFill>
                <a:ea typeface="Pretendard Medium"/>
              </a:rPr>
              <a:t>선택</a:t>
            </a:r>
            <a:r>
              <a:rPr lang="en-US" sz="2596" b="false" i="false" u="none" strike="noStrike" spc="-104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96" b="false" i="false" u="none" strike="noStrike" spc="-104">
                <a:solidFill>
                  <a:srgbClr val="000000"/>
                </a:solidFill>
                <a:ea typeface="Pretendard Medium"/>
              </a:rPr>
              <a:t>정렬</a:t>
            </a:r>
            <a:r>
              <a:rPr lang="en-US" sz="2596" b="false" i="false" u="none" strike="noStrike" spc="-104">
                <a:solidFill>
                  <a:srgbClr val="000000"/>
                </a:solidFill>
                <a:latin typeface="Pretendard Medium"/>
              </a:rPr>
              <a:t>, </a:t>
            </a:r>
            <a:r>
              <a:rPr lang="ko-KR" sz="2596" b="false" i="false" u="none" strike="noStrike" spc="-104">
                <a:solidFill>
                  <a:srgbClr val="000000"/>
                </a:solidFill>
                <a:ea typeface="Pretendard Medium"/>
              </a:rPr>
              <a:t>삽입</a:t>
            </a:r>
            <a:r>
              <a:rPr lang="en-US" sz="2596" b="false" i="false" u="none" strike="noStrike" spc="-104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96" b="false" i="false" u="none" strike="noStrike" spc="-104">
                <a:solidFill>
                  <a:srgbClr val="000000"/>
                </a:solidFill>
                <a:ea typeface="Pretendard Medium"/>
              </a:rPr>
              <a:t>정렬</a:t>
            </a:r>
            <a:r>
              <a:rPr lang="en-US" sz="2596" b="false" i="false" u="none" strike="noStrike" spc="-104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96" b="false" i="false" u="none" strike="noStrike" spc="-104">
                <a:solidFill>
                  <a:srgbClr val="000000"/>
                </a:solidFill>
                <a:ea typeface="Pretendard Medium"/>
              </a:rPr>
              <a:t>같은</a:t>
            </a:r>
            <a:r>
              <a:rPr lang="en-US" sz="2596" b="false" i="false" u="none" strike="noStrike" spc="-104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96" b="false" i="false" u="none" strike="noStrike" spc="-104">
                <a:solidFill>
                  <a:srgbClr val="000000"/>
                </a:solidFill>
                <a:ea typeface="Pretendard Medium"/>
              </a:rPr>
              <a:t>기본적인</a:t>
            </a:r>
            <a:r>
              <a:rPr lang="en-US" sz="2596" b="false" i="false" u="none" strike="noStrike" spc="-104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96" b="false" i="false" u="none" strike="noStrike" spc="-104">
                <a:solidFill>
                  <a:srgbClr val="000000"/>
                </a:solidFill>
                <a:ea typeface="Pretendard Medium"/>
              </a:rPr>
              <a:t>정렬</a:t>
            </a:r>
            <a:r>
              <a:rPr lang="en-US" sz="2596" b="false" i="false" u="none" strike="noStrike" spc="-104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96" b="false" i="false" u="none" strike="noStrike" spc="-104">
                <a:solidFill>
                  <a:srgbClr val="000000"/>
                </a:solidFill>
                <a:ea typeface="Pretendard Medium"/>
              </a:rPr>
              <a:t>알고리즘을</a:t>
            </a:r>
            <a:r>
              <a:rPr lang="en-US" sz="2596" b="false" i="false" u="none" strike="noStrike" spc="-104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96" b="false" i="false" u="none" strike="noStrike" spc="-104">
                <a:solidFill>
                  <a:srgbClr val="000000"/>
                </a:solidFill>
                <a:ea typeface="Pretendard Medium"/>
              </a:rPr>
              <a:t>사용해도</a:t>
            </a:r>
            <a:r>
              <a:rPr lang="en-US" sz="2596" b="false" i="false" u="none" strike="noStrike" spc="-104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96" b="false" i="false" u="none" strike="noStrike" spc="-104">
                <a:solidFill>
                  <a:srgbClr val="000000"/>
                </a:solidFill>
                <a:ea typeface="Pretendard Medium"/>
              </a:rPr>
              <a:t>시간</a:t>
            </a:r>
            <a:r>
              <a:rPr lang="en-US" sz="2596" b="false" i="false" u="none" strike="noStrike" spc="-104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96" b="false" i="false" u="none" strike="noStrike" spc="-104">
                <a:solidFill>
                  <a:srgbClr val="000000"/>
                </a:solidFill>
                <a:ea typeface="Pretendard Medium"/>
              </a:rPr>
              <a:t>초과</a:t>
            </a:r>
            <a:r>
              <a:rPr lang="en-US" sz="2596" b="false" i="false" u="none" strike="noStrike" spc="-104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96" b="false" i="false" u="none" strike="noStrike" spc="-104">
                <a:solidFill>
                  <a:srgbClr val="000000"/>
                </a:solidFill>
                <a:ea typeface="Pretendard Medium"/>
              </a:rPr>
              <a:t>없이</a:t>
            </a:r>
            <a:r>
              <a:rPr lang="en-US" sz="2596" b="false" i="false" u="none" strike="noStrike" spc="-104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96" b="false" i="false" u="none" strike="noStrike" spc="-104">
                <a:solidFill>
                  <a:srgbClr val="000000"/>
                </a:solidFill>
                <a:ea typeface="Pretendard Medium"/>
              </a:rPr>
              <a:t>통과</a:t>
            </a:r>
            <a:r>
              <a:rPr lang="en-US" sz="2596" b="false" i="false" u="none" strike="noStrike" spc="-104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96" b="false" i="false" u="none" strike="noStrike" spc="-104">
                <a:solidFill>
                  <a:srgbClr val="000000"/>
                </a:solidFill>
                <a:ea typeface="Pretendard Medium"/>
              </a:rPr>
              <a:t>가능</a:t>
            </a:r>
            <a:r>
              <a:rPr lang="en" sz="2596" b="false" i="false" u="none" strike="noStrike" spc="-104">
                <a:solidFill>
                  <a:srgbClr val="000000"/>
                </a:solidFill>
                <a:latin typeface="Pretendard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en" sz="2596" b="false" i="false" u="none" strike="noStrike" spc="-104">
                <a:solidFill>
                  <a:srgbClr val="000000"/>
                </a:solidFill>
                <a:latin typeface="Pretendard Medium"/>
              </a:rPr>
              <a:t/>
            </a:r>
          </a:p>
          <a:p>
            <a:pPr algn="l" lvl="0">
              <a:lnSpc>
                <a:spcPct val="99600"/>
              </a:lnSpc>
            </a:pPr>
            <a:r>
              <a:rPr lang="ko-KR" sz="2596" b="false" i="false" u="none" strike="noStrike" spc="-104">
                <a:solidFill>
                  <a:srgbClr val="000000"/>
                </a:solidFill>
                <a:ea typeface="Pretendard Medium"/>
              </a:rPr>
              <a:t>이</a:t>
            </a:r>
            <a:r>
              <a:rPr lang="en-US" sz="2596" b="false" i="false" u="none" strike="noStrike" spc="-104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96" b="false" i="false" u="none" strike="noStrike" spc="-104">
                <a:solidFill>
                  <a:srgbClr val="000000"/>
                </a:solidFill>
                <a:ea typeface="Pretendard Medium"/>
              </a:rPr>
              <a:t>문제에서</a:t>
            </a:r>
            <a:r>
              <a:rPr lang="en-US" sz="2596" b="false" i="false" u="none" strike="noStrike" spc="-104">
                <a:solidFill>
                  <a:srgbClr val="000000"/>
                </a:solidFill>
                <a:latin typeface="Pretendard Medium"/>
              </a:rPr>
              <a:t> N</a:t>
            </a:r>
            <a:r>
              <a:rPr lang="ko-KR" sz="2596" b="false" i="false" u="none" strike="noStrike" spc="-104">
                <a:solidFill>
                  <a:srgbClr val="000000"/>
                </a:solidFill>
                <a:ea typeface="Pretendard Medium"/>
              </a:rPr>
              <a:t>은</a:t>
            </a:r>
            <a:r>
              <a:rPr lang="en-US" sz="2596" b="false" i="false" u="none" strike="noStrike" spc="-104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96" b="false" i="false" u="none" strike="noStrike" spc="-104">
                <a:solidFill>
                  <a:srgbClr val="000000"/>
                </a:solidFill>
                <a:ea typeface="Pretendard Medium"/>
              </a:rPr>
              <a:t>최대</a:t>
            </a:r>
            <a:r>
              <a:rPr lang="en-US" sz="2596" b="false" i="false" u="none" strike="noStrike" spc="-104">
                <a:solidFill>
                  <a:srgbClr val="000000"/>
                </a:solidFill>
                <a:latin typeface="Pretendard Medium"/>
              </a:rPr>
              <a:t> 100</a:t>
            </a:r>
            <a:r>
              <a:rPr lang="ko-KR" sz="2596" b="false" i="false" u="none" strike="noStrike" spc="-104">
                <a:solidFill>
                  <a:srgbClr val="000000"/>
                </a:solidFill>
                <a:ea typeface="Pretendard Medium"/>
              </a:rPr>
              <a:t>만</a:t>
            </a:r>
            <a:r>
              <a:rPr lang="en-US" sz="2596" b="false" i="false" u="none" strike="noStrike" spc="-104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96" b="false" i="false" u="none" strike="noStrike" spc="-104">
                <a:solidFill>
                  <a:srgbClr val="000000"/>
                </a:solidFill>
                <a:ea typeface="Pretendard Medium"/>
              </a:rPr>
              <a:t>개로</a:t>
            </a:r>
            <a:r>
              <a:rPr lang="en-US" sz="2596" b="false" i="false" u="none" strike="noStrike" spc="-104">
                <a:solidFill>
                  <a:srgbClr val="000000"/>
                </a:solidFill>
                <a:latin typeface="Pretendard Medium"/>
              </a:rPr>
              <a:t> 2750</a:t>
            </a:r>
            <a:r>
              <a:rPr lang="ko-KR" sz="2596" b="false" i="false" u="none" strike="noStrike" spc="-104">
                <a:solidFill>
                  <a:srgbClr val="000000"/>
                </a:solidFill>
                <a:ea typeface="Pretendard Medium"/>
              </a:rPr>
              <a:t>번보다</a:t>
            </a:r>
            <a:r>
              <a:rPr lang="en-US" sz="2596" b="false" i="false" u="none" strike="noStrike" spc="-104">
                <a:solidFill>
                  <a:srgbClr val="000000"/>
                </a:solidFill>
                <a:latin typeface="Pretendard Medium"/>
              </a:rPr>
              <a:t> 1000</a:t>
            </a:r>
            <a:r>
              <a:rPr lang="ko-KR" sz="2596" b="false" i="false" u="none" strike="noStrike" spc="-104">
                <a:solidFill>
                  <a:srgbClr val="000000"/>
                </a:solidFill>
                <a:ea typeface="Pretendard Medium"/>
              </a:rPr>
              <a:t>배나</a:t>
            </a:r>
            <a:r>
              <a:rPr lang="en-US" sz="2596" b="false" i="false" u="none" strike="noStrike" spc="-104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96" b="false" i="false" u="none" strike="noStrike" spc="-104">
                <a:solidFill>
                  <a:srgbClr val="000000"/>
                </a:solidFill>
                <a:ea typeface="Pretendard Medium"/>
              </a:rPr>
              <a:t>큼</a:t>
            </a:r>
            <a:r>
              <a:rPr lang="en-US" sz="2596" b="false" i="false" u="none" strike="noStrike" spc="-104">
                <a:solidFill>
                  <a:srgbClr val="000000"/>
                </a:solidFill>
                <a:latin typeface="Pretendard Medium"/>
              </a:rPr>
              <a:t>. </a:t>
            </a:r>
            <a:r>
              <a:rPr lang="ko-KR" sz="2596" b="false" i="false" u="none" strike="noStrike" spc="-104">
                <a:solidFill>
                  <a:srgbClr val="000000"/>
                </a:solidFill>
                <a:ea typeface="Pretendard Medium"/>
              </a:rPr>
              <a:t>만약</a:t>
            </a:r>
            <a:r>
              <a:rPr lang="en-US" sz="2596" b="false" i="false" u="none" strike="noStrike" spc="-104">
                <a:solidFill>
                  <a:srgbClr val="000000"/>
                </a:solidFill>
                <a:latin typeface="Pretendard Medium"/>
              </a:rPr>
              <a:t> O(N^2)</a:t>
            </a:r>
            <a:r>
              <a:rPr lang="ko-KR" sz="2596" b="false" i="false" u="none" strike="noStrike" spc="-104">
                <a:solidFill>
                  <a:srgbClr val="000000"/>
                </a:solidFill>
                <a:ea typeface="Pretendard Medium"/>
              </a:rPr>
              <a:t>이면</a:t>
            </a:r>
            <a:r>
              <a:rPr lang="en-US" sz="2596" b="false" i="false" u="none" strike="noStrike" spc="-104">
                <a:solidFill>
                  <a:srgbClr val="000000"/>
                </a:solidFill>
                <a:latin typeface="Pretendard Medium"/>
              </a:rPr>
              <a:t> </a:t>
            </a:r>
            <a:r>
              <a:rPr lang="ko-KR" sz="2596" b="false" i="false" u="none" strike="noStrike" spc="-104">
                <a:solidFill>
                  <a:srgbClr val="000000"/>
                </a:solidFill>
                <a:ea typeface="Pretendard Medium"/>
              </a:rPr>
              <a:t>횟수가</a:t>
            </a:r>
            <a:r>
              <a:rPr lang="en-US" sz="2596" b="false" i="false" u="none" strike="noStrike" spc="-104">
                <a:solidFill>
                  <a:srgbClr val="000000"/>
                </a:solidFill>
                <a:latin typeface="Pretendard Medium"/>
              </a:rPr>
              <a:t> 1000000^2</a:t>
            </a:r>
            <a:r>
              <a:rPr lang="ko-KR" sz="2596" b="false" i="false" u="none" strike="noStrike" spc="-104">
                <a:solidFill>
                  <a:srgbClr val="000000"/>
                </a:solidFill>
                <a:ea typeface="Pretendard Medium"/>
              </a:rPr>
              <a:t>이</a:t>
            </a:r>
            <a:r>
              <a:rPr lang="en-US" sz="2596" b="false" i="false" u="none" strike="noStrike" spc="-104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96" b="false" i="false" u="none" strike="noStrike" spc="-104">
                <a:solidFill>
                  <a:srgbClr val="000000"/>
                </a:solidFill>
                <a:ea typeface="Pretendard Medium"/>
              </a:rPr>
              <a:t>되어</a:t>
            </a:r>
            <a:r>
              <a:rPr lang="en-US" sz="2596" b="false" i="false" u="none" strike="noStrike" spc="-104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96" b="false" i="false" u="none" strike="noStrike" spc="-104">
                <a:solidFill>
                  <a:srgbClr val="000000"/>
                </a:solidFill>
                <a:ea typeface="Pretendard Medium"/>
              </a:rPr>
              <a:t>시간</a:t>
            </a:r>
            <a:r>
              <a:rPr lang="en-US" sz="2596" b="false" i="false" u="none" strike="noStrike" spc="-104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96" b="false" i="false" u="none" strike="noStrike" spc="-104">
                <a:solidFill>
                  <a:srgbClr val="000000"/>
                </a:solidFill>
                <a:ea typeface="Pretendard Medium"/>
              </a:rPr>
              <a:t>초과가</a:t>
            </a:r>
            <a:r>
              <a:rPr lang="en-US" sz="2596" b="false" i="false" u="none" strike="noStrike" spc="-104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96" b="false" i="false" u="none" strike="noStrike" spc="-104">
                <a:solidFill>
                  <a:srgbClr val="000000"/>
                </a:solidFill>
                <a:ea typeface="Pretendard Medium"/>
              </a:rPr>
              <a:t>발생</a:t>
            </a:r>
            <a:r>
              <a:rPr lang="en-US" sz="2596" b="false" i="false" u="none" strike="noStrike" spc="-104">
                <a:solidFill>
                  <a:srgbClr val="000000"/>
                </a:solidFill>
                <a:latin typeface="Pretendard Medium"/>
              </a:rPr>
              <a:t> =&gt; </a:t>
            </a:r>
            <a:r>
              <a:rPr lang="ko-KR" sz="2596" b="false" i="false" u="none" strike="noStrike" spc="-104">
                <a:solidFill>
                  <a:srgbClr val="000000"/>
                </a:solidFill>
                <a:ea typeface="Pretendard Medium"/>
              </a:rPr>
              <a:t>병합</a:t>
            </a:r>
            <a:r>
              <a:rPr lang="en-US" sz="2596" b="false" i="false" u="none" strike="noStrike" spc="-104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96" b="false" i="false" u="none" strike="noStrike" spc="-104">
                <a:solidFill>
                  <a:srgbClr val="000000"/>
                </a:solidFill>
                <a:ea typeface="Pretendard Medium"/>
              </a:rPr>
              <a:t>정렬로</a:t>
            </a:r>
            <a:r>
              <a:rPr lang="en-US" sz="2596" b="false" i="false" u="none" strike="noStrike" spc="-104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96" b="false" i="false" u="none" strike="noStrike" spc="-104">
                <a:solidFill>
                  <a:srgbClr val="000000"/>
                </a:solidFill>
                <a:ea typeface="Pretendard Medium"/>
              </a:rPr>
              <a:t>풀면</a:t>
            </a:r>
            <a:r>
              <a:rPr lang="en-US" sz="2596" b="false" i="false" u="none" strike="noStrike" spc="-104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96" b="false" i="false" u="none" strike="noStrike" spc="-104">
                <a:solidFill>
                  <a:srgbClr val="000000"/>
                </a:solidFill>
                <a:ea typeface="Pretendard Medium"/>
              </a:rPr>
              <a:t>됨</a:t>
            </a:r>
            <a:r>
              <a:rPr lang="en" sz="2596" b="false" i="false" u="none" strike="noStrike" spc="-104">
                <a:solidFill>
                  <a:srgbClr val="000000"/>
                </a:solidFill>
                <a:latin typeface="Pretendard Medium"/>
              </a:rPr>
              <a:t/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09700" y="3429000"/>
            <a:ext cx="10248900" cy="98933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32700" y="787400"/>
            <a:ext cx="9283700" cy="11938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병합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정렬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807200" y="2247900"/>
            <a:ext cx="10769600" cy="10388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7818100" y="12395200"/>
            <a:ext cx="6642100" cy="1320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1849" b="false" i="false" u="none" strike="noStrike">
                <a:solidFill>
                  <a:srgbClr val="000000"/>
                </a:solidFill>
                <a:ea typeface="Pretendard Regular"/>
              </a:rPr>
              <a:t>출처</a:t>
            </a:r>
            <a:r>
              <a:rPr lang="en-US" sz="1849" b="false" i="false" u="none" strike="noStrike">
                <a:solidFill>
                  <a:srgbClr val="000000"/>
                </a:solidFill>
                <a:latin typeface="Pretendard Regular"/>
              </a:rPr>
              <a:t> : https://namu.wiki/w/%EC%A0%95%EB%A0%AC%20%EC%95%8C%EA%B3%A0%EB%A6%AC%EC%A6%98</a:t>
            </a:r>
          </a:p>
          <a:p>
            <a:pPr algn="l" lvl="0">
              <a:lnSpc>
                <a:spcPct val="116199"/>
              </a:lnSpc>
            </a:pPr>
            <a:r>
              <a:rPr lang="en" sz="1849" b="false" i="false" u="none" strike="noStrike">
                <a:solidFill>
                  <a:srgbClr val="000000"/>
                </a:solidFill>
                <a:latin typeface="Pretendard Regular"/>
              </a:rPr>
              <a:t>https://maktubi.tistory.com/258#google_vignette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1333500" y="8699500"/>
            <a:ext cx="10185400" cy="6743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08000" y="10121900"/>
            <a:ext cx="8077200" cy="35941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2884" b="false" i="false" u="none" strike="noStrike">
                <a:solidFill>
                  <a:srgbClr val="000000"/>
                </a:solidFill>
                <a:ea typeface="Pretendard Regular"/>
              </a:rPr>
              <a:t>합병</a:t>
            </a:r>
            <a:r>
              <a:rPr lang="en-US" sz="288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84" b="false" i="false" u="none" strike="noStrike">
                <a:solidFill>
                  <a:srgbClr val="000000"/>
                </a:solidFill>
                <a:ea typeface="Pretendard Regular"/>
              </a:rPr>
              <a:t>정렬은</a:t>
            </a:r>
            <a:r>
              <a:rPr lang="en-US" sz="288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84" b="false" i="false" u="none" strike="noStrike">
                <a:solidFill>
                  <a:srgbClr val="000000"/>
                </a:solidFill>
                <a:ea typeface="Pretendard Regular"/>
              </a:rPr>
              <a:t>분할</a:t>
            </a:r>
            <a:r>
              <a:rPr lang="en-US" sz="288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84" b="false" i="false" u="none" strike="noStrike">
                <a:solidFill>
                  <a:srgbClr val="000000"/>
                </a:solidFill>
                <a:ea typeface="Pretendard Regular"/>
              </a:rPr>
              <a:t>정복</a:t>
            </a:r>
            <a:r>
              <a:rPr lang="en-US" sz="288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84" b="false" i="false" u="none" strike="noStrike">
                <a:solidFill>
                  <a:srgbClr val="000000"/>
                </a:solidFill>
                <a:ea typeface="Pretendard Regular"/>
              </a:rPr>
              <a:t>방식으로</a:t>
            </a:r>
            <a:r>
              <a:rPr lang="en-US" sz="288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84" b="false" i="false" u="none" strike="noStrike">
                <a:solidFill>
                  <a:srgbClr val="000000"/>
                </a:solidFill>
                <a:ea typeface="Pretendard Regular"/>
              </a:rPr>
              <a:t>설계됨</a:t>
            </a:r>
            <a:r>
              <a:rPr lang="en-US" sz="2884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2884" b="false" i="false" u="none" strike="noStrike">
                <a:solidFill>
                  <a:srgbClr val="000000"/>
                </a:solidFill>
                <a:ea typeface="Pretendard Regular"/>
              </a:rPr>
              <a:t>한</a:t>
            </a:r>
            <a:r>
              <a:rPr lang="en-US" sz="288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84" b="false" i="false" u="none" strike="noStrike">
                <a:solidFill>
                  <a:srgbClr val="000000"/>
                </a:solidFill>
                <a:ea typeface="Pretendard Regular"/>
              </a:rPr>
              <a:t>번에</a:t>
            </a:r>
            <a:r>
              <a:rPr lang="en-US" sz="288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84" b="false" i="false" u="none" strike="noStrike">
                <a:solidFill>
                  <a:srgbClr val="000000"/>
                </a:solidFill>
                <a:ea typeface="Pretendard Regular"/>
              </a:rPr>
              <a:t>해결할</a:t>
            </a:r>
            <a:r>
              <a:rPr lang="en-US" sz="288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84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288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84" b="false" i="false" u="none" strike="noStrike">
                <a:solidFill>
                  <a:srgbClr val="000000"/>
                </a:solidFill>
                <a:ea typeface="Pretendard Regular"/>
              </a:rPr>
              <a:t>없는</a:t>
            </a:r>
            <a:r>
              <a:rPr lang="en-US" sz="288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84" b="false" i="false" u="none" strike="noStrike">
                <a:solidFill>
                  <a:srgbClr val="000000"/>
                </a:solidFill>
                <a:ea typeface="Pretendard Regular"/>
              </a:rPr>
              <a:t>문제를</a:t>
            </a:r>
            <a:r>
              <a:rPr lang="en-US" sz="288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84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88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84" b="false" i="false" u="none" strike="noStrike">
                <a:solidFill>
                  <a:srgbClr val="000000"/>
                </a:solidFill>
                <a:ea typeface="Pretendard Regular"/>
              </a:rPr>
              <a:t>문제로</a:t>
            </a:r>
            <a:r>
              <a:rPr lang="en-US" sz="288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84" b="false" i="false" u="none" strike="noStrike">
                <a:solidFill>
                  <a:srgbClr val="000000"/>
                </a:solidFill>
                <a:ea typeface="Pretendard Regular"/>
              </a:rPr>
              <a:t>분할하여</a:t>
            </a:r>
            <a:r>
              <a:rPr lang="en-US" sz="2884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2884" b="false" i="false" u="none" strike="noStrike">
                <a:solidFill>
                  <a:srgbClr val="000000"/>
                </a:solidFill>
                <a:ea typeface="Pretendard Regular"/>
              </a:rPr>
              <a:t>해결하는</a:t>
            </a:r>
            <a:r>
              <a:rPr lang="en-US" sz="288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84" b="false" i="false" u="none" strike="noStrike">
                <a:solidFill>
                  <a:srgbClr val="000000"/>
                </a:solidFill>
                <a:ea typeface="Pretendard Regular"/>
              </a:rPr>
              <a:t>알고리즘</a:t>
            </a:r>
          </a:p>
          <a:p>
            <a:pPr algn="l" lvl="0">
              <a:lnSpc>
                <a:spcPct val="116199"/>
              </a:lnSpc>
            </a:pPr>
            <a:r>
              <a:rPr lang="en" sz="2884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2884" b="false" i="false" u="none" strike="noStrike">
                <a:solidFill>
                  <a:srgbClr val="000000"/>
                </a:solidFill>
                <a:latin typeface="Pretendard Regular"/>
              </a:rPr>
              <a:t>1. </a:t>
            </a:r>
            <a:r>
              <a:rPr lang="ko-KR" sz="2884" b="false" i="false" u="none" strike="noStrike">
                <a:solidFill>
                  <a:srgbClr val="000000"/>
                </a:solidFill>
                <a:ea typeface="Pretendard Regular"/>
              </a:rPr>
              <a:t>문제</a:t>
            </a:r>
            <a:r>
              <a:rPr lang="en-US" sz="288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84" b="false" i="false" u="none" strike="noStrike">
                <a:solidFill>
                  <a:srgbClr val="000000"/>
                </a:solidFill>
                <a:ea typeface="Pretendard Regular"/>
              </a:rPr>
              <a:t>분할</a:t>
            </a:r>
            <a:r>
              <a:rPr lang="en-US" sz="2884" b="false" i="false" u="none" strike="noStrike">
                <a:solidFill>
                  <a:srgbClr val="000000"/>
                </a:solidFill>
                <a:latin typeface="Pretendard Regular"/>
              </a:rPr>
              <a:t> - </a:t>
            </a:r>
            <a:r>
              <a:rPr lang="ko-KR" sz="2884" b="false" i="false" u="none" strike="noStrike">
                <a:solidFill>
                  <a:srgbClr val="000000"/>
                </a:solidFill>
                <a:ea typeface="Pretendard Regular"/>
              </a:rPr>
              <a:t>하나의</a:t>
            </a:r>
            <a:r>
              <a:rPr lang="en-US" sz="288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84" b="false" i="false" u="none" strike="noStrike">
                <a:solidFill>
                  <a:srgbClr val="000000"/>
                </a:solidFill>
                <a:ea typeface="Pretendard Regular"/>
              </a:rPr>
              <a:t>배열을</a:t>
            </a:r>
            <a:r>
              <a:rPr lang="en-US" sz="288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84" b="false" i="false" u="none" strike="noStrike">
                <a:solidFill>
                  <a:srgbClr val="000000"/>
                </a:solidFill>
                <a:ea typeface="Pretendard Regular"/>
              </a:rPr>
              <a:t>반으로</a:t>
            </a:r>
            <a:r>
              <a:rPr lang="en-US" sz="288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84" b="false" i="false" u="none" strike="noStrike">
                <a:solidFill>
                  <a:srgbClr val="000000"/>
                </a:solidFill>
                <a:ea typeface="Pretendard Regular"/>
              </a:rPr>
              <a:t>나눔</a:t>
            </a:r>
            <a:r>
              <a:rPr lang="en-US" sz="2884" b="false" i="false" u="none" strike="noStrike">
                <a:solidFill>
                  <a:srgbClr val="000000"/>
                </a:solidFill>
                <a:latin typeface="Pretendard Regular"/>
              </a:rPr>
              <a:t>
2. </a:t>
            </a:r>
            <a:r>
              <a:rPr lang="ko-KR" sz="2884" b="false" i="false" u="none" strike="noStrike">
                <a:solidFill>
                  <a:srgbClr val="000000"/>
                </a:solidFill>
                <a:ea typeface="Pretendard Regular"/>
              </a:rPr>
              <a:t>분할된</a:t>
            </a:r>
            <a:r>
              <a:rPr lang="en-US" sz="288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84" b="false" i="false" u="none" strike="noStrike">
                <a:solidFill>
                  <a:srgbClr val="000000"/>
                </a:solidFill>
                <a:ea typeface="Pretendard Regular"/>
              </a:rPr>
              <a:t>작은</a:t>
            </a:r>
            <a:r>
              <a:rPr lang="en-US" sz="288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84" b="false" i="false" u="none" strike="noStrike">
                <a:solidFill>
                  <a:srgbClr val="000000"/>
                </a:solidFill>
                <a:ea typeface="Pretendard Regular"/>
              </a:rPr>
              <a:t>문제</a:t>
            </a:r>
            <a:r>
              <a:rPr lang="en-US" sz="288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84" b="false" i="false" u="none" strike="noStrike">
                <a:solidFill>
                  <a:srgbClr val="000000"/>
                </a:solidFill>
                <a:ea typeface="Pretendard Regular"/>
              </a:rPr>
              <a:t>해결</a:t>
            </a:r>
            <a:r>
              <a:rPr lang="en-US" sz="2884" b="false" i="false" u="none" strike="noStrike">
                <a:solidFill>
                  <a:srgbClr val="000000"/>
                </a:solidFill>
                <a:latin typeface="Pretendard Regular"/>
              </a:rPr>
              <a:t> - </a:t>
            </a:r>
            <a:r>
              <a:rPr lang="ko-KR" sz="2884" b="false" i="false" u="none" strike="noStrike">
                <a:solidFill>
                  <a:srgbClr val="000000"/>
                </a:solidFill>
                <a:ea typeface="Pretendard Regular"/>
              </a:rPr>
              <a:t>나뉜</a:t>
            </a:r>
            <a:r>
              <a:rPr lang="en-US" sz="288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84" b="false" i="false" u="none" strike="noStrike">
                <a:solidFill>
                  <a:srgbClr val="000000"/>
                </a:solidFill>
                <a:ea typeface="Pretendard Regular"/>
              </a:rPr>
              <a:t>배열들을</a:t>
            </a:r>
            <a:r>
              <a:rPr lang="en-US" sz="288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84" b="false" i="false" u="none" strike="noStrike">
                <a:solidFill>
                  <a:srgbClr val="000000"/>
                </a:solidFill>
                <a:ea typeface="Pretendard Regular"/>
              </a:rPr>
              <a:t>각각</a:t>
            </a:r>
            <a:r>
              <a:rPr lang="en-US" sz="288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84" b="false" i="false" u="none" strike="noStrike">
                <a:solidFill>
                  <a:srgbClr val="000000"/>
                </a:solidFill>
                <a:ea typeface="Pretendard Regular"/>
              </a:rPr>
              <a:t>정렬</a:t>
            </a:r>
            <a:r>
              <a:rPr lang="en-US" sz="2884" b="false" i="false" u="none" strike="noStrike">
                <a:solidFill>
                  <a:srgbClr val="000000"/>
                </a:solidFill>
                <a:latin typeface="Pretendard Regular"/>
              </a:rPr>
              <a:t>
3. </a:t>
            </a:r>
            <a:r>
              <a:rPr lang="ko-KR" sz="2884" b="false" i="false" u="none" strike="noStrike">
                <a:solidFill>
                  <a:srgbClr val="000000"/>
                </a:solidFill>
                <a:ea typeface="Pretendard Regular"/>
              </a:rPr>
              <a:t>해결된</a:t>
            </a:r>
            <a:r>
              <a:rPr lang="en-US" sz="288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84" b="false" i="false" u="none" strike="noStrike">
                <a:solidFill>
                  <a:srgbClr val="000000"/>
                </a:solidFill>
                <a:ea typeface="Pretendard Regular"/>
              </a:rPr>
              <a:t>문제들을</a:t>
            </a:r>
            <a:r>
              <a:rPr lang="en-US" sz="288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84" b="false" i="false" u="none" strike="noStrike">
                <a:solidFill>
                  <a:srgbClr val="000000"/>
                </a:solidFill>
                <a:ea typeface="Pretendard Regular"/>
              </a:rPr>
              <a:t>다시</a:t>
            </a:r>
            <a:r>
              <a:rPr lang="en-US" sz="288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84" b="false" i="false" u="none" strike="noStrike">
                <a:solidFill>
                  <a:srgbClr val="000000"/>
                </a:solidFill>
                <a:ea typeface="Pretendard Regular"/>
              </a:rPr>
              <a:t>합침</a:t>
            </a:r>
            <a:r>
              <a:rPr lang="en-US" sz="2884" b="false" i="false" u="none" strike="noStrike">
                <a:solidFill>
                  <a:srgbClr val="000000"/>
                </a:solidFill>
                <a:latin typeface="Pretendard Regular"/>
              </a:rPr>
              <a:t> - </a:t>
            </a:r>
            <a:r>
              <a:rPr lang="ko-KR" sz="2884" b="false" i="false" u="none" strike="noStrike">
                <a:solidFill>
                  <a:srgbClr val="000000"/>
                </a:solidFill>
                <a:ea typeface="Pretendard Regular"/>
              </a:rPr>
              <a:t>다시</a:t>
            </a:r>
            <a:r>
              <a:rPr lang="en-US" sz="288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84" b="false" i="false" u="none" strike="noStrike">
                <a:solidFill>
                  <a:srgbClr val="000000"/>
                </a:solidFill>
                <a:ea typeface="Pretendard Regular"/>
              </a:rPr>
              <a:t>하나의</a:t>
            </a:r>
            <a:r>
              <a:rPr lang="en-US" sz="288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84" b="false" i="false" u="none" strike="noStrike">
                <a:solidFill>
                  <a:srgbClr val="000000"/>
                </a:solidFill>
                <a:ea typeface="Pretendard Regular"/>
              </a:rPr>
              <a:t>배열로</a:t>
            </a:r>
            <a:r>
              <a:rPr lang="en-US" sz="288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884" b="false" i="false" u="none" strike="noStrike">
                <a:solidFill>
                  <a:srgbClr val="000000"/>
                </a:solidFill>
                <a:ea typeface="Pretendard Regular"/>
              </a:rPr>
              <a:t>합침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20000" y="0"/>
            <a:ext cx="9283700" cy="11938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" sz="6691" b="false" i="false" u="none" strike="noStrike" spc="-335">
                <a:solidFill>
                  <a:srgbClr val="000000"/>
                </a:solidFill>
                <a:latin typeface="Pretendard Medium"/>
              </a:rPr>
              <a:t>Python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08500" y="9906000"/>
            <a:ext cx="4597400" cy="2857500"/>
          </a:xfrm>
          <a:prstGeom prst="rect">
            <a:avLst/>
          </a:prstGeom>
          <a:effectLst>
            <a:outerShdw dir="2700000" dist="0" blurRad="299985">
              <a:srgbClr val="6187FF">
                <a:alpha val="50000"/>
              </a:srgbClr>
            </a:outerShdw>
          </a:effectLst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613900" y="9906000"/>
            <a:ext cx="4597400" cy="2857500"/>
          </a:xfrm>
          <a:prstGeom prst="rect">
            <a:avLst/>
          </a:prstGeom>
          <a:effectLst>
            <a:outerShdw dir="2700000" dist="0" blurRad="299985">
              <a:srgbClr val="6187FF">
                <a:alpha val="5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643100" y="9906000"/>
            <a:ext cx="4597400" cy="2857500"/>
          </a:xfrm>
          <a:prstGeom prst="rect">
            <a:avLst/>
          </a:prstGeom>
          <a:effectLst>
            <a:outerShdw dir="2700000" dist="0" blurRad="299985">
              <a:srgbClr val="6187FF">
                <a:alpha val="50000"/>
              </a:srgbClr>
            </a:outerShdw>
          </a:effectLst>
        </p:spPr>
      </p:pic>
      <p:sp>
        <p:nvSpPr>
          <p:cNvPr name="TextBox 7" id="7"/>
          <p:cNvSpPr txBox="true"/>
          <p:nvPr/>
        </p:nvSpPr>
        <p:spPr>
          <a:xfrm rot="0">
            <a:off x="4851400" y="11455400"/>
            <a:ext cx="3924300" cy="469900"/>
          </a:xfrm>
          <a:prstGeom prst="rect">
            <a:avLst/>
          </a:prstGeom>
        </p:spPr>
        <p:txBody>
          <a:bodyPr anchor="ctr" rtlCol="false" lIns="0" tIns="33401" rIns="0" bIns="33401"/>
          <a:lstStyle/>
          <a:p>
            <a:pPr algn="ctr" lvl="0">
              <a:lnSpc>
                <a:spcPct val="99600"/>
              </a:lnSpc>
            </a:pPr>
            <a:r>
              <a:rPr lang="ko-KR" sz="2630" b="false" i="false" u="none" strike="noStrike" spc="-131">
                <a:solidFill>
                  <a:srgbClr val="000000"/>
                </a:solidFill>
                <a:ea typeface="Pretendard Medium"/>
              </a:rPr>
              <a:t>배열</a:t>
            </a:r>
            <a:r>
              <a:rPr lang="en-US" sz="2630" b="false" i="false" u="none" strike="noStrike" spc="-131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30" b="false" i="false" u="none" strike="noStrike" spc="-131">
                <a:solidFill>
                  <a:srgbClr val="000000"/>
                </a:solidFill>
                <a:ea typeface="Pretendard Medium"/>
              </a:rPr>
              <a:t>반띵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30900" y="104140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6187FF"/>
                </a:solidFill>
                <a:latin typeface="Pretendard Extra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69500" y="11455400"/>
            <a:ext cx="3924300" cy="469900"/>
          </a:xfrm>
          <a:prstGeom prst="rect">
            <a:avLst/>
          </a:prstGeom>
        </p:spPr>
        <p:txBody>
          <a:bodyPr anchor="ctr" rtlCol="false" lIns="0" tIns="33401" rIns="0" bIns="33401"/>
          <a:lstStyle/>
          <a:p>
            <a:pPr algn="ctr" lvl="0">
              <a:lnSpc>
                <a:spcPct val="99600"/>
              </a:lnSpc>
            </a:pPr>
            <a:r>
              <a:rPr lang="ko-KR" sz="2630" b="false" i="false" u="none" strike="noStrike" spc="-131">
                <a:solidFill>
                  <a:srgbClr val="FFFFFF"/>
                </a:solidFill>
                <a:ea typeface="Pretendard Medium"/>
              </a:rPr>
              <a:t>나뉜</a:t>
            </a:r>
            <a:r>
              <a:rPr lang="en-US" sz="2630" b="false" i="false" u="none" strike="noStrike" spc="-131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630" b="false" i="false" u="none" strike="noStrike" spc="-131">
                <a:solidFill>
                  <a:srgbClr val="FFFFFF"/>
                </a:solidFill>
                <a:ea typeface="Pretendard Medium"/>
              </a:rPr>
              <a:t>배열</a:t>
            </a:r>
            <a:r>
              <a:rPr lang="en-US" sz="2630" b="false" i="false" u="none" strike="noStrike" spc="-131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630" b="false" i="false" u="none" strike="noStrike" spc="-131">
                <a:solidFill>
                  <a:srgbClr val="FFFFFF"/>
                </a:solidFill>
                <a:ea typeface="Pretendard Medium"/>
              </a:rPr>
              <a:t>각각</a:t>
            </a:r>
            <a:r>
              <a:rPr lang="en-US" sz="2630" b="false" i="false" u="none" strike="noStrike" spc="-131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sz="2630" b="false" i="false" u="none" strike="noStrike" spc="-131">
                <a:solidFill>
                  <a:srgbClr val="FFFFFF"/>
                </a:solidFill>
                <a:ea typeface="Pretendard Medium"/>
              </a:rPr>
              <a:t>정렬하기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036300" y="104140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986000" y="11455400"/>
            <a:ext cx="3924300" cy="469900"/>
          </a:xfrm>
          <a:prstGeom prst="rect">
            <a:avLst/>
          </a:prstGeom>
        </p:spPr>
        <p:txBody>
          <a:bodyPr anchor="ctr" rtlCol="false" lIns="0" tIns="33401" rIns="0" bIns="33401"/>
          <a:lstStyle/>
          <a:p>
            <a:pPr algn="ctr" lvl="0">
              <a:lnSpc>
                <a:spcPct val="99600"/>
              </a:lnSpc>
            </a:pPr>
            <a:r>
              <a:rPr lang="ko-KR" sz="2630" b="false" i="false" u="none" strike="noStrike" spc="-131">
                <a:solidFill>
                  <a:srgbClr val="000000"/>
                </a:solidFill>
                <a:ea typeface="Pretendard Medium"/>
              </a:rPr>
              <a:t>다시</a:t>
            </a:r>
            <a:r>
              <a:rPr lang="en-US" sz="2630" b="false" i="false" u="none" strike="noStrike" spc="-131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30" b="false" i="false" u="none" strike="noStrike" spc="-131">
                <a:solidFill>
                  <a:srgbClr val="000000"/>
                </a:solidFill>
                <a:ea typeface="Pretendard Medium"/>
              </a:rPr>
              <a:t>하나의</a:t>
            </a:r>
            <a:r>
              <a:rPr lang="en-US" sz="2630" b="false" i="false" u="none" strike="noStrike" spc="-131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30" b="false" i="false" u="none" strike="noStrike" spc="-131">
                <a:solidFill>
                  <a:srgbClr val="000000"/>
                </a:solidFill>
                <a:ea typeface="Pretendard Medium"/>
              </a:rPr>
              <a:t>배열로</a:t>
            </a:r>
            <a:r>
              <a:rPr lang="en-US" sz="2630" b="false" i="false" u="none" strike="noStrike" spc="-131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630" b="false" i="false" u="none" strike="noStrike" spc="-131">
                <a:solidFill>
                  <a:srgbClr val="000000"/>
                </a:solidFill>
                <a:ea typeface="Pretendard Medium"/>
              </a:rPr>
              <a:t>얍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052800" y="104140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6187FF"/>
                </a:solidFill>
                <a:latin typeface="Pretendard ExtraBold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151600" y="10198100"/>
            <a:ext cx="1270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04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3594100" y="1638300"/>
            <a:ext cx="7543800" cy="7797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915900" y="1638300"/>
            <a:ext cx="7353300" cy="7797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20000" y="0"/>
            <a:ext cx="9283700" cy="11938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" sz="6691" b="false" i="false" u="none" strike="noStrike" spc="-335">
                <a:solidFill>
                  <a:srgbClr val="000000"/>
                </a:solidFill>
                <a:latin typeface="Pretendard Medium"/>
              </a:rPr>
              <a:t>Java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467100" y="2070100"/>
            <a:ext cx="7874000" cy="9994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093700" y="2070100"/>
            <a:ext cx="7378700" cy="6807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458700" y="9118600"/>
            <a:ext cx="8890000" cy="3441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776200" y="9512300"/>
            <a:ext cx="9042400" cy="2654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배열과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리스트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조작</a:t>
            </a:r>
            <a:b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</a:b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파이썬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리스트를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다루는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기능이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매우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직관적임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슬라이싱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문법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(arr[:mid])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을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사용해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리스트의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일부를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쉽게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복사할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수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있음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. append()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와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extend()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메소드로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요소를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추가함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.
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자바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: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배열은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크기가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고정되어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있어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크기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조절이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불가능합니다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.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배열의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일부를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복사하려면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Arrays.copyOfRange()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와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같은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메소드를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사용해야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함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16199"/>
              </a:lnSpc>
            </a:pP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배열에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요소를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추가할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때는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mergedArr[k++] = left[i++];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처럼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인덱스를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직접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관리하며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값을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할당해야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864" b="false" i="false" u="none" strike="noStrike">
                <a:solidFill>
                  <a:srgbClr val="000000"/>
                </a:solidFill>
                <a:ea typeface="Pretendard Regular"/>
              </a:rPr>
              <a:t>함</a:t>
            </a:r>
            <a:r>
              <a:rPr lang="en-US" sz="1864" b="false" i="false" u="none" strike="noStrike">
                <a:solidFill>
                  <a:srgbClr val="000000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20000" y="0"/>
            <a:ext cx="9283700" cy="11938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" sz="6691" b="false" i="false" u="none" strike="noStrike" spc="-335">
                <a:solidFill>
                  <a:srgbClr val="000000"/>
                </a:solidFill>
                <a:latin typeface="Pretendard Medium"/>
              </a:rPr>
              <a:t>JavaScript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151600" y="10198100"/>
            <a:ext cx="1270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04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797300" y="1841500"/>
            <a:ext cx="7493000" cy="11087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182600" y="1841500"/>
            <a:ext cx="5727700" cy="8115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522200" y="10198100"/>
            <a:ext cx="7048500" cy="2730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2776200" y="10858500"/>
            <a:ext cx="11506200" cy="1397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-US" sz="2630" b="false" i="false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630" b="false" i="false" u="none" strike="noStrike">
                <a:solidFill>
                  <a:srgbClr val="000000"/>
                </a:solidFill>
                <a:ea typeface="Pretendard Regular"/>
              </a:rPr>
              <a:t>자바처럼</a:t>
            </a:r>
            <a:r>
              <a:rPr lang="en-US" sz="263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30" b="false" i="false" u="none" strike="noStrike">
                <a:solidFill>
                  <a:srgbClr val="000000"/>
                </a:solidFill>
                <a:ea typeface="Pretendard Regular"/>
              </a:rPr>
              <a:t>중괄호</a:t>
            </a:r>
            <a:r>
              <a:rPr lang="en-US" sz="2630" b="false" i="false" u="none" strike="noStrike">
                <a:solidFill>
                  <a:srgbClr val="000000"/>
                </a:solidFill>
                <a:latin typeface="Pretendard Regular"/>
              </a:rPr>
              <a:t> {}</a:t>
            </a:r>
            <a:r>
              <a:rPr lang="ko-KR" sz="2630" b="false" i="false" u="none" strike="noStrike">
                <a:solidFill>
                  <a:srgbClr val="000000"/>
                </a:solidFill>
                <a:ea typeface="Pretendard Regular"/>
              </a:rPr>
              <a:t>를</a:t>
            </a:r>
            <a:r>
              <a:rPr lang="en-US" sz="263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30" b="false" i="false" u="none" strike="noStrike">
                <a:solidFill>
                  <a:srgbClr val="000000"/>
                </a:solidFill>
                <a:ea typeface="Pretendard Regular"/>
              </a:rPr>
              <a:t>사용해</a:t>
            </a:r>
            <a:r>
              <a:rPr lang="en-US" sz="263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30" b="false" i="false" u="none" strike="noStrike">
                <a:solidFill>
                  <a:srgbClr val="000000"/>
                </a:solidFill>
                <a:ea typeface="Pretendard Regular"/>
              </a:rPr>
              <a:t>코드</a:t>
            </a:r>
            <a:r>
              <a:rPr lang="en-US" sz="263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30" b="false" i="false" u="none" strike="noStrike">
                <a:solidFill>
                  <a:srgbClr val="000000"/>
                </a:solidFill>
                <a:ea typeface="Pretendard Regular"/>
              </a:rPr>
              <a:t>블록을</a:t>
            </a:r>
            <a:r>
              <a:rPr lang="en-US" sz="263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30" b="false" i="false" u="none" strike="noStrike">
                <a:solidFill>
                  <a:srgbClr val="000000"/>
                </a:solidFill>
                <a:ea typeface="Pretendard Regular"/>
              </a:rPr>
              <a:t>구분</a:t>
            </a:r>
          </a:p>
          <a:p>
            <a:pPr algn="l" lvl="0">
              <a:lnSpc>
                <a:spcPct val="116199"/>
              </a:lnSpc>
            </a:pPr>
            <a:r>
              <a:rPr lang="en-US" sz="2630" b="false" i="false" u="none" strike="noStrike">
                <a:solidFill>
                  <a:srgbClr val="000000"/>
                </a:solidFill>
                <a:latin typeface="Pretendard Regular"/>
              </a:rPr>
              <a:t>-</a:t>
            </a:r>
            <a:r>
              <a:rPr lang="ko-KR" sz="2630" b="false" i="false" u="none" strike="noStrike">
                <a:solidFill>
                  <a:srgbClr val="000000"/>
                </a:solidFill>
                <a:ea typeface="Pretendard Regular"/>
              </a:rPr>
              <a:t>파이썬처럼</a:t>
            </a:r>
            <a:r>
              <a:rPr lang="en-US" sz="2630" b="false" i="false" u="none" strike="noStrike">
                <a:solidFill>
                  <a:srgbClr val="000000"/>
                </a:solidFill>
                <a:latin typeface="Pretendard Regular"/>
              </a:rPr>
              <a:t> slice() </a:t>
            </a:r>
            <a:r>
              <a:rPr lang="ko-KR" sz="2630" b="false" i="false" u="none" strike="noStrike">
                <a:solidFill>
                  <a:srgbClr val="000000"/>
                </a:solidFill>
                <a:ea typeface="Pretendard Regular"/>
              </a:rPr>
              <a:t>메소드를</a:t>
            </a:r>
            <a:r>
              <a:rPr lang="en-US" sz="263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30" b="false" i="false" u="none" strike="noStrike">
                <a:solidFill>
                  <a:srgbClr val="000000"/>
                </a:solidFill>
                <a:ea typeface="Pretendard Regular"/>
              </a:rPr>
              <a:t>제공</a:t>
            </a:r>
            <a:r>
              <a:rPr lang="en-US" sz="2630" b="false" i="false" u="none" strike="noStrike">
                <a:solidFill>
                  <a:srgbClr val="000000"/>
                </a:solidFill>
                <a:latin typeface="Pretendard Regular"/>
              </a:rPr>
              <a:t>, push()</a:t>
            </a:r>
            <a:r>
              <a:rPr lang="ko-KR" sz="2630" b="false" i="false" u="none" strike="noStrike">
                <a:solidFill>
                  <a:srgbClr val="000000"/>
                </a:solidFill>
                <a:ea typeface="Pretendard Regular"/>
              </a:rPr>
              <a:t>와</a:t>
            </a:r>
            <a:r>
              <a:rPr lang="en-US" sz="263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2630" b="false" i="false" u="none" strike="noStrike">
                <a:solidFill>
                  <a:srgbClr val="000000"/>
                </a:solidFill>
                <a:ea typeface="Pretendard Regular"/>
              </a:rPr>
              <a:t>같은</a:t>
            </a:r>
            <a:r>
              <a:rPr lang="en-US" sz="263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30" b="false" i="false" u="none" strike="noStrike">
                <a:solidFill>
                  <a:srgbClr val="000000"/>
                </a:solidFill>
                <a:ea typeface="Pretendard Regular"/>
              </a:rPr>
              <a:t>배열</a:t>
            </a:r>
            <a:r>
              <a:rPr lang="en-US" sz="263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30" b="false" i="false" u="none" strike="noStrike">
                <a:solidFill>
                  <a:srgbClr val="000000"/>
                </a:solidFill>
                <a:ea typeface="Pretendard Regular"/>
              </a:rPr>
              <a:t>메소드가</a:t>
            </a:r>
            <a:r>
              <a:rPr lang="en-US" sz="263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30" b="false" i="false" u="none" strike="noStrike">
                <a:solidFill>
                  <a:srgbClr val="000000"/>
                </a:solidFill>
                <a:ea typeface="Pretendard Regular"/>
              </a:rPr>
              <a:t>파이썬의</a:t>
            </a:r>
            <a:r>
              <a:rPr lang="en-US" sz="2630" b="false" i="false" u="none" strike="noStrike">
                <a:solidFill>
                  <a:srgbClr val="000000"/>
                </a:solidFill>
                <a:latin typeface="Pretendard Regular"/>
              </a:rPr>
              <a:t> append()</a:t>
            </a:r>
            <a:r>
              <a:rPr lang="ko-KR" sz="2630" b="false" i="false" u="none" strike="noStrike">
                <a:solidFill>
                  <a:srgbClr val="000000"/>
                </a:solidFill>
                <a:ea typeface="Pretendard Regular"/>
              </a:rPr>
              <a:t>와</a:t>
            </a:r>
            <a:r>
              <a:rPr lang="en-US" sz="263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30" b="false" i="false" u="none" strike="noStrike">
                <a:solidFill>
                  <a:srgbClr val="000000"/>
                </a:solidFill>
                <a:ea typeface="Pretendard Regular"/>
              </a:rPr>
              <a:t>같은</a:t>
            </a:r>
            <a:r>
              <a:rPr lang="en-US" sz="263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30" b="false" i="false" u="none" strike="noStrike">
                <a:solidFill>
                  <a:srgbClr val="000000"/>
                </a:solidFill>
                <a:ea typeface="Pretendard Regular"/>
              </a:rPr>
              <a:t>역할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32700" y="787400"/>
            <a:ext cx="9283700" cy="11938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10989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정렬하기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93000" y="1803400"/>
            <a:ext cx="9575800" cy="8382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기수</a:t>
            </a:r>
            <a:r>
              <a:rPr lang="en-US" sz="4716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정렬</a:t>
            </a:r>
            <a:r>
              <a:rPr lang="en-US" sz="4716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981700" y="2908300"/>
            <a:ext cx="12420600" cy="95123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32700" y="787400"/>
            <a:ext cx="9283700" cy="11938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10989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정렬하기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93000" y="1803400"/>
            <a:ext cx="9575800" cy="8382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기수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정렬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44900" y="2997200"/>
            <a:ext cx="19431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Python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57000" y="2997200"/>
            <a:ext cx="1333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961100" y="2997200"/>
            <a:ext cx="2857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JavaScript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222500" y="4660900"/>
            <a:ext cx="4635500" cy="6019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004300" y="4076700"/>
            <a:ext cx="6565900" cy="7188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919700" y="4076700"/>
            <a:ext cx="5054600" cy="8255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981200" y="2908300"/>
            <a:ext cx="9055100" cy="9055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3403600" y="2654300"/>
            <a:ext cx="9550400" cy="9550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20280000">
            <a:off x="20434300" y="9499600"/>
            <a:ext cx="5435600" cy="5435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00100" y="596900"/>
            <a:ext cx="6527800" cy="1422400"/>
          </a:xfrm>
          <a:prstGeom prst="rect">
            <a:avLst/>
          </a:prstGeom>
        </p:spPr>
        <p:txBody>
          <a:bodyPr anchor="ctr" rtlCol="false" lIns="0" tIns="101486" rIns="0" bIns="101486"/>
          <a:lstStyle/>
          <a:p>
            <a:pPr algn="l" lvl="0">
              <a:lnSpc>
                <a:spcPct val="99600"/>
              </a:lnSpc>
            </a:pPr>
            <a:r>
              <a:rPr lang="en" sz="7991" b="false" i="false" u="none" strike="noStrike" spc="-400">
                <a:solidFill>
                  <a:srgbClr val="6187FF"/>
                </a:solidFill>
                <a:latin typeface="Pretendard Black"/>
              </a:rPr>
              <a:t>CONTENTS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481300" y="266700"/>
            <a:ext cx="5600700" cy="128143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41100"/>
              </a:lnSpc>
            </a:pPr>
            <a:r>
              <a:rPr lang="ko-KR" sz="4005" b="false" i="false" u="none" strike="noStrike" spc="-200">
                <a:solidFill>
                  <a:srgbClr val="000000"/>
                </a:solidFill>
                <a:ea typeface="Pretendard Bold"/>
              </a:rPr>
              <a:t>버블</a:t>
            </a:r>
            <a:r>
              <a:rPr lang="en-US" sz="4005" b="false" i="false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5" b="false" i="false" u="none" strike="noStrike" spc="-200">
                <a:solidFill>
                  <a:srgbClr val="000000"/>
                </a:solidFill>
                <a:ea typeface="Pretendard Bold"/>
              </a:rPr>
              <a:t>정렬</a:t>
            </a:r>
          </a:p>
          <a:p>
            <a:pPr algn="l" lvl="0">
              <a:lnSpc>
                <a:spcPct val="141100"/>
              </a:lnSpc>
            </a:pPr>
            <a:r>
              <a:rPr lang="en" sz="4005" b="false" i="false" u="none" strike="noStrike" spc="-200">
                <a:solidFill>
                  <a:srgbClr val="000000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ko-KR" sz="4005" b="false" i="false" u="none" strike="noStrike" spc="-200">
                <a:solidFill>
                  <a:srgbClr val="000000"/>
                </a:solidFill>
                <a:ea typeface="Pretendard Bold"/>
              </a:rPr>
              <a:t>선택</a:t>
            </a:r>
            <a:r>
              <a:rPr lang="en-US" sz="4005" b="false" i="false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5" b="false" i="false" u="none" strike="noStrike" spc="-200">
                <a:solidFill>
                  <a:srgbClr val="000000"/>
                </a:solidFill>
                <a:ea typeface="Pretendard Bold"/>
              </a:rPr>
              <a:t>정렬</a:t>
            </a:r>
          </a:p>
          <a:p>
            <a:pPr algn="l" lvl="0">
              <a:lnSpc>
                <a:spcPct val="141100"/>
              </a:lnSpc>
            </a:pPr>
            <a:r>
              <a:rPr lang="en" sz="4005" b="false" i="false" u="none" strike="noStrike" spc="-200">
                <a:solidFill>
                  <a:srgbClr val="000000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ko-KR" sz="4005" b="false" i="false" u="none" strike="noStrike" spc="-200">
                <a:solidFill>
                  <a:srgbClr val="000000"/>
                </a:solidFill>
                <a:ea typeface="Pretendard Bold"/>
              </a:rPr>
              <a:t>삽입</a:t>
            </a:r>
            <a:r>
              <a:rPr lang="en-US" sz="4005" b="false" i="false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5" b="false" i="false" u="none" strike="noStrike" spc="-200">
                <a:solidFill>
                  <a:srgbClr val="000000"/>
                </a:solidFill>
                <a:ea typeface="Pretendard Bold"/>
              </a:rPr>
              <a:t>정렬</a:t>
            </a:r>
          </a:p>
          <a:p>
            <a:pPr algn="l" lvl="0">
              <a:lnSpc>
                <a:spcPct val="141100"/>
              </a:lnSpc>
            </a:pPr>
            <a:r>
              <a:rPr lang="en" sz="4005" b="false" i="false" u="none" strike="noStrike" spc="-200">
                <a:solidFill>
                  <a:srgbClr val="000000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ko-KR" sz="4005" b="false" i="false" u="none" strike="noStrike" spc="-200">
                <a:solidFill>
                  <a:srgbClr val="000000"/>
                </a:solidFill>
                <a:ea typeface="Pretendard Bold"/>
              </a:rPr>
              <a:t>퀵</a:t>
            </a:r>
            <a:r>
              <a:rPr lang="en-US" sz="4005" b="false" i="false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5" b="false" i="false" u="none" strike="noStrike" spc="-200">
                <a:solidFill>
                  <a:srgbClr val="000000"/>
                </a:solidFill>
                <a:ea typeface="Pretendard Bold"/>
              </a:rPr>
              <a:t>정렬</a:t>
            </a:r>
          </a:p>
          <a:p>
            <a:pPr algn="l" lvl="0">
              <a:lnSpc>
                <a:spcPct val="141100"/>
              </a:lnSpc>
            </a:pPr>
            <a:r>
              <a:rPr lang="en" sz="4005" b="false" i="false" u="none" strike="noStrike" spc="-200">
                <a:solidFill>
                  <a:srgbClr val="000000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ko-KR" sz="4005" b="false" i="false" u="none" strike="noStrike" spc="-200">
                <a:solidFill>
                  <a:srgbClr val="000000"/>
                </a:solidFill>
                <a:ea typeface="Pretendard Bold"/>
              </a:rPr>
              <a:t>병합</a:t>
            </a:r>
            <a:r>
              <a:rPr lang="en-US" sz="4005" b="false" i="false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5" b="false" i="false" u="none" strike="noStrike" spc="-200">
                <a:solidFill>
                  <a:srgbClr val="000000"/>
                </a:solidFill>
                <a:ea typeface="Pretendard Bold"/>
              </a:rPr>
              <a:t>정렬</a:t>
            </a:r>
          </a:p>
          <a:p>
            <a:pPr algn="l" lvl="0">
              <a:lnSpc>
                <a:spcPct val="141100"/>
              </a:lnSpc>
            </a:pPr>
            <a:r>
              <a:rPr lang="en" sz="4005" b="false" i="false" u="none" strike="noStrike" spc="-200">
                <a:solidFill>
                  <a:srgbClr val="000000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ko-KR" sz="4005" b="false" i="false" u="none" strike="noStrike" spc="-200">
                <a:solidFill>
                  <a:srgbClr val="000000"/>
                </a:solidFill>
                <a:ea typeface="Pretendard Bold"/>
              </a:rPr>
              <a:t>기수</a:t>
            </a:r>
            <a:r>
              <a:rPr lang="en-US" sz="4005" b="false" i="false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5" b="false" i="false" u="none" strike="noStrike" spc="-200">
                <a:solidFill>
                  <a:srgbClr val="000000"/>
                </a:solidFill>
                <a:ea typeface="Pretendard Bold"/>
              </a:rPr>
              <a:t>정렬</a:t>
            </a:r>
          </a:p>
          <a:p>
            <a:pPr algn="l" lvl="0">
              <a:lnSpc>
                <a:spcPct val="141100"/>
              </a:lnSpc>
            </a:pPr>
            <a:r>
              <a:rPr lang="en" sz="4005" b="false" i="false" u="none" strike="noStrike" spc="-200">
                <a:solidFill>
                  <a:srgbClr val="000000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ko-KR" sz="4005" b="false" i="false" u="none" strike="noStrike" spc="-200">
                <a:solidFill>
                  <a:srgbClr val="000000"/>
                </a:solidFill>
                <a:ea typeface="Pretendard Bold"/>
              </a:rPr>
              <a:t>깊이</a:t>
            </a:r>
            <a:r>
              <a:rPr lang="en-US" sz="4005" b="false" i="false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5" b="false" i="false" u="none" strike="noStrike" spc="-200">
                <a:solidFill>
                  <a:srgbClr val="000000"/>
                </a:solidFill>
                <a:ea typeface="Pretendard Bold"/>
              </a:rPr>
              <a:t>우선</a:t>
            </a:r>
            <a:r>
              <a:rPr lang="en-US" sz="4005" b="false" i="false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5" b="false" i="false" u="none" strike="noStrike" spc="-200">
                <a:solidFill>
                  <a:srgbClr val="000000"/>
                </a:solidFill>
                <a:ea typeface="Pretendard Bold"/>
              </a:rPr>
              <a:t>탐색</a:t>
            </a:r>
          </a:p>
          <a:p>
            <a:pPr algn="l" lvl="0">
              <a:lnSpc>
                <a:spcPct val="141100"/>
              </a:lnSpc>
            </a:pPr>
            <a:r>
              <a:rPr lang="en" sz="4005" b="false" i="false" u="none" strike="noStrike" spc="-200">
                <a:solidFill>
                  <a:srgbClr val="000000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ko-KR" sz="4005" b="false" i="false" u="none" strike="noStrike" spc="-200">
                <a:solidFill>
                  <a:srgbClr val="000000"/>
                </a:solidFill>
                <a:ea typeface="Pretendard Bold"/>
              </a:rPr>
              <a:t>너비</a:t>
            </a:r>
            <a:r>
              <a:rPr lang="en-US" sz="4005" b="false" i="false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5" b="false" i="false" u="none" strike="noStrike" spc="-200">
                <a:solidFill>
                  <a:srgbClr val="000000"/>
                </a:solidFill>
                <a:ea typeface="Pretendard Bold"/>
              </a:rPr>
              <a:t>우선</a:t>
            </a:r>
            <a:r>
              <a:rPr lang="en-US" sz="4005" b="false" i="false" u="none" strike="noStrike" spc="-2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005" b="false" i="false" u="none" strike="noStrike" spc="-200">
                <a:solidFill>
                  <a:srgbClr val="000000"/>
                </a:solidFill>
                <a:ea typeface="Pretendard Bold"/>
              </a:rPr>
              <a:t>탐색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481300" y="1066800"/>
            <a:ext cx="5753100" cy="482600"/>
          </a:xfrm>
          <a:prstGeom prst="rect">
            <a:avLst/>
          </a:prstGeom>
        </p:spPr>
        <p:txBody>
          <a:bodyPr anchor="ctr" rtlCol="false" lIns="0" tIns="34404" rIns="0" bIns="34404"/>
          <a:lstStyle/>
          <a:p>
            <a:pPr algn="l" lvl="0">
              <a:lnSpc>
                <a:spcPct val="99600"/>
              </a:lnSpc>
            </a:pP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2750</a:t>
            </a:r>
            <a:r>
              <a:rPr lang="ko-KR" sz="2709" b="false" i="false" u="none" strike="noStrike" spc="-135">
                <a:solidFill>
                  <a:srgbClr val="595959"/>
                </a:solidFill>
                <a:ea typeface="Pretendard Medium"/>
              </a:rPr>
              <a:t>번</a:t>
            </a: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   </a:t>
            </a:r>
            <a:r>
              <a:rPr lang="ko-KR" sz="2709" b="false" i="false" u="none" strike="noStrike" spc="-135">
                <a:solidFill>
                  <a:srgbClr val="595959"/>
                </a:solidFill>
                <a:ea typeface="Pretendard Medium"/>
              </a:rPr>
              <a:t>수</a:t>
            </a: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9" b="false" i="false" u="none" strike="noStrike" spc="-135">
                <a:solidFill>
                  <a:srgbClr val="595959"/>
                </a:solidFill>
                <a:ea typeface="Pretendard Medium"/>
              </a:rPr>
              <a:t>정렬하기</a:t>
            </a: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     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481300" y="2819400"/>
            <a:ext cx="5753100" cy="482600"/>
          </a:xfrm>
          <a:prstGeom prst="rect">
            <a:avLst/>
          </a:prstGeom>
        </p:spPr>
        <p:txBody>
          <a:bodyPr anchor="ctr" rtlCol="false" lIns="0" tIns="34404" rIns="0" bIns="34404"/>
          <a:lstStyle/>
          <a:p>
            <a:pPr algn="l" lvl="0">
              <a:lnSpc>
                <a:spcPct val="99600"/>
              </a:lnSpc>
            </a:pP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1427</a:t>
            </a:r>
            <a:r>
              <a:rPr lang="ko-KR" sz="2709" b="false" i="false" u="none" strike="noStrike" spc="-135">
                <a:solidFill>
                  <a:srgbClr val="595959"/>
                </a:solidFill>
                <a:ea typeface="Pretendard Medium"/>
              </a:rPr>
              <a:t>번</a:t>
            </a: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   </a:t>
            </a:r>
            <a:r>
              <a:rPr lang="ko-KR" sz="2709" b="false" i="false" u="none" strike="noStrike" spc="-135">
                <a:solidFill>
                  <a:srgbClr val="595959"/>
                </a:solidFill>
                <a:ea typeface="Pretendard Medium"/>
              </a:rPr>
              <a:t>소트인사이드</a:t>
            </a: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  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481300" y="4546600"/>
            <a:ext cx="5753100" cy="482600"/>
          </a:xfrm>
          <a:prstGeom prst="rect">
            <a:avLst/>
          </a:prstGeom>
        </p:spPr>
        <p:txBody>
          <a:bodyPr anchor="ctr" rtlCol="false" lIns="0" tIns="34404" rIns="0" bIns="34404"/>
          <a:lstStyle/>
          <a:p>
            <a:pPr algn="l" lvl="0">
              <a:lnSpc>
                <a:spcPct val="99600"/>
              </a:lnSpc>
            </a:pP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 11399</a:t>
            </a:r>
            <a:r>
              <a:rPr lang="ko-KR" sz="2709" b="false" i="false" u="none" strike="noStrike" spc="-135">
                <a:solidFill>
                  <a:srgbClr val="595959"/>
                </a:solidFill>
                <a:ea typeface="Pretendard Medium"/>
              </a:rPr>
              <a:t>번</a:t>
            </a: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   ATM        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481300" y="6273800"/>
            <a:ext cx="5753100" cy="482600"/>
          </a:xfrm>
          <a:prstGeom prst="rect">
            <a:avLst/>
          </a:prstGeom>
        </p:spPr>
        <p:txBody>
          <a:bodyPr anchor="ctr" rtlCol="false" lIns="0" tIns="34404" rIns="0" bIns="34404"/>
          <a:lstStyle/>
          <a:p>
            <a:pPr algn="l" lvl="0">
              <a:lnSpc>
                <a:spcPct val="99600"/>
              </a:lnSpc>
            </a:pP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 11004</a:t>
            </a:r>
            <a:r>
              <a:rPr lang="ko-KR" sz="2709" b="false" i="false" u="none" strike="noStrike" spc="-135">
                <a:solidFill>
                  <a:srgbClr val="595959"/>
                </a:solidFill>
                <a:ea typeface="Pretendard Medium"/>
              </a:rPr>
              <a:t>번</a:t>
            </a: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   K</a:t>
            </a:r>
            <a:r>
              <a:rPr lang="ko-KR" sz="2709" b="false" i="false" u="none" strike="noStrike" spc="-135">
                <a:solidFill>
                  <a:srgbClr val="595959"/>
                </a:solidFill>
                <a:ea typeface="Pretendard Medium"/>
              </a:rPr>
              <a:t>번째</a:t>
            </a: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9" b="false" i="false" u="none" strike="noStrike" spc="-135">
                <a:solidFill>
                  <a:srgbClr val="595959"/>
                </a:solidFill>
                <a:ea typeface="Pretendard Medium"/>
              </a:rPr>
              <a:t>수</a:t>
            </a: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      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481300" y="8001000"/>
            <a:ext cx="5753100" cy="482600"/>
          </a:xfrm>
          <a:prstGeom prst="rect">
            <a:avLst/>
          </a:prstGeom>
        </p:spPr>
        <p:txBody>
          <a:bodyPr anchor="ctr" rtlCol="false" lIns="0" tIns="34404" rIns="0" bIns="34404"/>
          <a:lstStyle/>
          <a:p>
            <a:pPr algn="l" lvl="0">
              <a:lnSpc>
                <a:spcPct val="99600"/>
              </a:lnSpc>
            </a:pP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 2751</a:t>
            </a:r>
            <a:r>
              <a:rPr lang="ko-KR" sz="2709" b="false" i="false" u="none" strike="noStrike" spc="-135">
                <a:solidFill>
                  <a:srgbClr val="595959"/>
                </a:solidFill>
                <a:ea typeface="Pretendard Medium"/>
              </a:rPr>
              <a:t>번</a:t>
            </a: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   </a:t>
            </a:r>
            <a:r>
              <a:rPr lang="ko-KR" sz="2709" b="false" i="false" u="none" strike="noStrike" spc="-135">
                <a:solidFill>
                  <a:srgbClr val="595959"/>
                </a:solidFill>
                <a:ea typeface="Pretendard Medium"/>
              </a:rPr>
              <a:t>수</a:t>
            </a: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9" b="false" i="false" u="none" strike="noStrike" spc="-135">
                <a:solidFill>
                  <a:srgbClr val="595959"/>
                </a:solidFill>
                <a:ea typeface="Pretendard Medium"/>
              </a:rPr>
              <a:t>정렬하기</a:t>
            </a: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 2   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481300" y="9715500"/>
            <a:ext cx="5753100" cy="482600"/>
          </a:xfrm>
          <a:prstGeom prst="rect">
            <a:avLst/>
          </a:prstGeom>
        </p:spPr>
        <p:txBody>
          <a:bodyPr anchor="ctr" rtlCol="false" lIns="0" tIns="34404" rIns="0" bIns="34404"/>
          <a:lstStyle/>
          <a:p>
            <a:pPr algn="l" lvl="0">
              <a:lnSpc>
                <a:spcPct val="99600"/>
              </a:lnSpc>
            </a:pP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  10989</a:t>
            </a:r>
            <a:r>
              <a:rPr lang="ko-KR" sz="2709" b="false" i="false" u="none" strike="noStrike" spc="-135">
                <a:solidFill>
                  <a:srgbClr val="595959"/>
                </a:solidFill>
                <a:ea typeface="Pretendard Medium"/>
              </a:rPr>
              <a:t>번</a:t>
            </a: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   </a:t>
            </a:r>
            <a:r>
              <a:rPr lang="ko-KR" sz="2709" b="false" i="false" u="none" strike="noStrike" spc="-135">
                <a:solidFill>
                  <a:srgbClr val="595959"/>
                </a:solidFill>
                <a:ea typeface="Pretendard Medium"/>
              </a:rPr>
              <a:t>수</a:t>
            </a: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9" b="false" i="false" u="none" strike="noStrike" spc="-135">
                <a:solidFill>
                  <a:srgbClr val="595959"/>
                </a:solidFill>
                <a:ea typeface="Pretendard Medium"/>
              </a:rPr>
              <a:t>정렬하기</a:t>
            </a: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 3   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830300" y="266700"/>
            <a:ext cx="1066800" cy="12966700"/>
          </a:xfrm>
          <a:prstGeom prst="rect">
            <a:avLst/>
          </a:prstGeom>
        </p:spPr>
        <p:txBody>
          <a:bodyPr anchor="ctr" rtlCol="false"/>
          <a:lstStyle/>
          <a:p>
            <a:pPr algn="l" lvl="0">
              <a:lnSpc>
                <a:spcPct val="141100"/>
              </a:lnSpc>
            </a:pPr>
            <a:r>
              <a:rPr lang="en" sz="4050" b="false" i="false" u="none" strike="noStrike" spc="-202">
                <a:solidFill>
                  <a:srgbClr val="6187FF"/>
                </a:solidFill>
                <a:latin typeface="Pretendard Bold"/>
              </a:rPr>
              <a:t>01</a:t>
            </a:r>
          </a:p>
          <a:p>
            <a:pPr algn="l" lvl="0">
              <a:lnSpc>
                <a:spcPct val="141100"/>
              </a:lnSpc>
            </a:pPr>
            <a:r>
              <a:rPr lang="en" sz="4050" b="false" i="false" u="none" strike="noStrike" spc="-202">
                <a:solidFill>
                  <a:srgbClr val="6187FF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en" sz="4050" b="false" i="false" u="none" strike="noStrike" spc="-202">
                <a:solidFill>
                  <a:srgbClr val="6187FF"/>
                </a:solidFill>
                <a:latin typeface="Pretendard Bold"/>
              </a:rPr>
              <a:t>02</a:t>
            </a:r>
          </a:p>
          <a:p>
            <a:pPr algn="l" lvl="0">
              <a:lnSpc>
                <a:spcPct val="141100"/>
              </a:lnSpc>
            </a:pPr>
            <a:r>
              <a:rPr lang="en" sz="4050" b="false" i="false" u="none" strike="noStrike" spc="-202">
                <a:solidFill>
                  <a:srgbClr val="6187FF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en" sz="4050" b="false" i="false" u="none" strike="noStrike" spc="-202">
                <a:solidFill>
                  <a:srgbClr val="6187FF"/>
                </a:solidFill>
                <a:latin typeface="Pretendard Bold"/>
              </a:rPr>
              <a:t>03</a:t>
            </a:r>
          </a:p>
          <a:p>
            <a:pPr algn="l" lvl="0">
              <a:lnSpc>
                <a:spcPct val="141100"/>
              </a:lnSpc>
            </a:pPr>
            <a:r>
              <a:rPr lang="en" sz="4050" b="false" i="false" u="none" strike="noStrike" spc="-202">
                <a:solidFill>
                  <a:srgbClr val="6187FF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en" sz="4050" b="false" i="false" u="none" strike="noStrike" spc="-202">
                <a:solidFill>
                  <a:srgbClr val="6187FF"/>
                </a:solidFill>
                <a:latin typeface="Pretendard Bold"/>
              </a:rPr>
              <a:t>04</a:t>
            </a:r>
          </a:p>
          <a:p>
            <a:pPr algn="l" lvl="0">
              <a:lnSpc>
                <a:spcPct val="141100"/>
              </a:lnSpc>
            </a:pPr>
            <a:r>
              <a:rPr lang="en" sz="4050" b="false" i="false" u="none" strike="noStrike" spc="-202">
                <a:solidFill>
                  <a:srgbClr val="6187FF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en" sz="4050" b="false" i="false" u="none" strike="noStrike" spc="-202">
                <a:solidFill>
                  <a:srgbClr val="6187FF"/>
                </a:solidFill>
                <a:latin typeface="Pretendard Bold"/>
              </a:rPr>
              <a:t>05</a:t>
            </a:r>
          </a:p>
          <a:p>
            <a:pPr algn="l" lvl="0">
              <a:lnSpc>
                <a:spcPct val="141100"/>
              </a:lnSpc>
            </a:pPr>
            <a:r>
              <a:rPr lang="en" sz="4050" b="false" i="false" u="none" strike="noStrike" spc="-202">
                <a:solidFill>
                  <a:srgbClr val="6187FF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en" sz="4050" b="false" i="false" u="none" strike="noStrike" spc="-202">
                <a:solidFill>
                  <a:srgbClr val="6187FF"/>
                </a:solidFill>
                <a:latin typeface="Pretendard Bold"/>
              </a:rPr>
              <a:t>06</a:t>
            </a:r>
          </a:p>
          <a:p>
            <a:pPr algn="l" lvl="0">
              <a:lnSpc>
                <a:spcPct val="141100"/>
              </a:lnSpc>
            </a:pPr>
            <a:r>
              <a:rPr lang="en" sz="4050" b="false" i="false" u="none" strike="noStrike" spc="-202">
                <a:solidFill>
                  <a:srgbClr val="6187FF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en" sz="4050" b="false" i="false" u="none" strike="noStrike" spc="-202">
                <a:solidFill>
                  <a:srgbClr val="6187FF"/>
                </a:solidFill>
                <a:latin typeface="Pretendard Bold"/>
              </a:rPr>
              <a:t>07</a:t>
            </a:r>
          </a:p>
          <a:p>
            <a:pPr algn="l" lvl="0">
              <a:lnSpc>
                <a:spcPct val="141100"/>
              </a:lnSpc>
            </a:pPr>
            <a:r>
              <a:rPr lang="en" sz="4050" b="false" i="false" u="none" strike="noStrike" spc="-202">
                <a:solidFill>
                  <a:srgbClr val="6187FF"/>
                </a:solidFill>
                <a:latin typeface="Pretendard Bold"/>
              </a:rPr>
              <a:t/>
            </a:r>
          </a:p>
          <a:p>
            <a:pPr algn="l" lvl="0">
              <a:lnSpc>
                <a:spcPct val="141100"/>
              </a:lnSpc>
            </a:pPr>
            <a:r>
              <a:rPr lang="en" sz="4050" b="false" i="false" u="none" strike="noStrike" spc="-202">
                <a:solidFill>
                  <a:srgbClr val="6187FF"/>
                </a:solidFill>
                <a:latin typeface="Pretendard Bold"/>
              </a:rPr>
              <a:t>08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481300" y="13169900"/>
            <a:ext cx="5753100" cy="482600"/>
          </a:xfrm>
          <a:prstGeom prst="rect">
            <a:avLst/>
          </a:prstGeom>
        </p:spPr>
        <p:txBody>
          <a:bodyPr anchor="ctr" rtlCol="false" lIns="0" tIns="34404" rIns="0" bIns="34404"/>
          <a:lstStyle/>
          <a:p>
            <a:pPr algn="l" lvl="0">
              <a:lnSpc>
                <a:spcPct val="99600"/>
              </a:lnSpc>
            </a:pP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1260</a:t>
            </a:r>
            <a:r>
              <a:rPr lang="ko-KR" sz="2709" b="false" i="false" u="none" strike="noStrike" spc="-135">
                <a:solidFill>
                  <a:srgbClr val="595959"/>
                </a:solidFill>
                <a:ea typeface="Pretendard Medium"/>
              </a:rPr>
              <a:t>번</a:t>
            </a: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   DFS</a:t>
            </a:r>
            <a:r>
              <a:rPr lang="ko-KR" sz="2709" b="false" i="false" u="none" strike="noStrike" spc="-135">
                <a:solidFill>
                  <a:srgbClr val="595959"/>
                </a:solidFill>
                <a:ea typeface="Pretendard Medium"/>
              </a:rPr>
              <a:t>와</a:t>
            </a: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 BFS  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481300" y="11468100"/>
            <a:ext cx="5753100" cy="482600"/>
          </a:xfrm>
          <a:prstGeom prst="rect">
            <a:avLst/>
          </a:prstGeom>
        </p:spPr>
        <p:txBody>
          <a:bodyPr anchor="ctr" rtlCol="false" lIns="0" tIns="34404" rIns="0" bIns="34404"/>
          <a:lstStyle/>
          <a:p>
            <a:pPr algn="l" lvl="0">
              <a:lnSpc>
                <a:spcPct val="99600"/>
              </a:lnSpc>
            </a:pP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  10989</a:t>
            </a:r>
            <a:r>
              <a:rPr lang="ko-KR" sz="2709" b="false" i="false" u="none" strike="noStrike" spc="-135">
                <a:solidFill>
                  <a:srgbClr val="595959"/>
                </a:solidFill>
                <a:ea typeface="Pretendard Medium"/>
              </a:rPr>
              <a:t>번</a:t>
            </a: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   </a:t>
            </a:r>
            <a:r>
              <a:rPr lang="ko-KR" sz="2709" b="false" i="false" u="none" strike="noStrike" spc="-135">
                <a:solidFill>
                  <a:srgbClr val="595959"/>
                </a:solidFill>
                <a:ea typeface="Pretendard Medium"/>
              </a:rPr>
              <a:t>수</a:t>
            </a: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 </a:t>
            </a:r>
            <a:r>
              <a:rPr lang="ko-KR" sz="2709" b="false" i="false" u="none" strike="noStrike" spc="-135">
                <a:solidFill>
                  <a:srgbClr val="595959"/>
                </a:solidFill>
                <a:ea typeface="Pretendard Medium"/>
              </a:rPr>
              <a:t>정렬하기</a:t>
            </a:r>
            <a:r>
              <a:rPr lang="en-US" sz="2709" b="false" i="false" u="none" strike="noStrike" spc="-135">
                <a:solidFill>
                  <a:srgbClr val="595959"/>
                </a:solidFill>
                <a:latin typeface="Pretendard Medium"/>
              </a:rPr>
              <a:t> 3    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32700" y="787400"/>
            <a:ext cx="9283700" cy="11938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11724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연결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요소의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개수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93000" y="1803400"/>
            <a:ext cx="9575800" cy="8382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깊이</a:t>
            </a:r>
            <a:r>
              <a:rPr lang="en-US" sz="4716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우선</a:t>
            </a:r>
            <a:r>
              <a:rPr lang="en-US" sz="4716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탐색</a:t>
            </a:r>
            <a:r>
              <a:rPr lang="en-US" sz="4716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038600" y="3035300"/>
            <a:ext cx="16497300" cy="86741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32700" y="787400"/>
            <a:ext cx="9283700" cy="11938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11724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연결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요소의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개수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93000" y="1803400"/>
            <a:ext cx="9575800" cy="8382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깊이</a:t>
            </a:r>
            <a:r>
              <a:rPr lang="en-US" sz="4716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우선</a:t>
            </a:r>
            <a:r>
              <a:rPr lang="en-US" sz="4716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탐색</a:t>
            </a:r>
            <a:r>
              <a:rPr lang="en-US" sz="4716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91200" y="3530600"/>
            <a:ext cx="12979400" cy="79629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32700" y="787400"/>
            <a:ext cx="9283700" cy="11938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11724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연결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요소의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개수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93000" y="1803400"/>
            <a:ext cx="9575800" cy="8382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깊이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우선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탐색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44900" y="2997200"/>
            <a:ext cx="19431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Python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57000" y="2997200"/>
            <a:ext cx="1333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961100" y="2997200"/>
            <a:ext cx="2857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JavaScript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374900" y="3886200"/>
            <a:ext cx="4826000" cy="8280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575800" y="3886200"/>
            <a:ext cx="5232400" cy="8661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161000" y="3886200"/>
            <a:ext cx="4292600" cy="8661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32700" y="787400"/>
            <a:ext cx="9283700" cy="11938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1260 DFS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와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BFS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93000" y="1803400"/>
            <a:ext cx="9575800" cy="8382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너비</a:t>
            </a:r>
            <a:r>
              <a:rPr lang="en-US" sz="4716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우선</a:t>
            </a:r>
            <a:r>
              <a:rPr lang="en-US" sz="4716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탐색</a:t>
            </a:r>
            <a:r>
              <a:rPr lang="en-US" sz="4716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483100" y="3187700"/>
            <a:ext cx="15417800" cy="8636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32700" y="787400"/>
            <a:ext cx="9283700" cy="11938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1260 DFS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와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BFS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93000" y="1803400"/>
            <a:ext cx="9575800" cy="8382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너비</a:t>
            </a:r>
            <a:r>
              <a:rPr lang="en-US" sz="4716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우선</a:t>
            </a:r>
            <a:r>
              <a:rPr lang="en-US" sz="4716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탐색</a:t>
            </a:r>
            <a:r>
              <a:rPr lang="en-US" sz="4716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6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610100" y="4800600"/>
            <a:ext cx="5486400" cy="4432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744700" y="4356100"/>
            <a:ext cx="5486400" cy="47244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813300" y="9664700"/>
            <a:ext cx="5346700" cy="1257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7073" b="false" i="false" u="none" strike="noStrike">
                <a:solidFill>
                  <a:srgbClr val="000000"/>
                </a:solidFill>
                <a:ea typeface="Pretendard Bold"/>
              </a:rPr>
              <a:t>깊이</a:t>
            </a:r>
            <a:r>
              <a:rPr lang="en-US" sz="7073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073" b="false" i="false" u="none" strike="noStrike">
                <a:solidFill>
                  <a:srgbClr val="000000"/>
                </a:solidFill>
                <a:ea typeface="Pretendard Bold"/>
              </a:rPr>
              <a:t>우선</a:t>
            </a:r>
            <a:r>
              <a:rPr lang="en-US" sz="7073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073" b="false" i="false" u="none" strike="noStrike">
                <a:solidFill>
                  <a:srgbClr val="000000"/>
                </a:solidFill>
                <a:ea typeface="Pretendard Bold"/>
              </a:rPr>
              <a:t>탐색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947900" y="9664700"/>
            <a:ext cx="5346700" cy="1257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7073" b="false" i="false" u="none" strike="noStrike">
                <a:solidFill>
                  <a:srgbClr val="000000"/>
                </a:solidFill>
                <a:ea typeface="Pretendard Bold"/>
              </a:rPr>
              <a:t>너비</a:t>
            </a:r>
            <a:r>
              <a:rPr lang="en-US" sz="7073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073" b="false" i="false" u="none" strike="noStrike">
                <a:solidFill>
                  <a:srgbClr val="000000"/>
                </a:solidFill>
                <a:ea typeface="Pretendard Bold"/>
              </a:rPr>
              <a:t>우선</a:t>
            </a:r>
            <a:r>
              <a:rPr lang="en-US" sz="7073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7073" b="false" i="false" u="none" strike="noStrike">
                <a:solidFill>
                  <a:srgbClr val="000000"/>
                </a:solidFill>
                <a:ea typeface="Pretendard Bold"/>
              </a:rPr>
              <a:t>탐색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32700" y="787400"/>
            <a:ext cx="9283700" cy="11938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1260 DFS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와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BFS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93000" y="1803400"/>
            <a:ext cx="9575800" cy="8382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너비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우선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탐색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44900" y="2997200"/>
            <a:ext cx="19431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Python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57000" y="2997200"/>
            <a:ext cx="1333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961100" y="2997200"/>
            <a:ext cx="2857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JavaScript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184400" y="4229100"/>
            <a:ext cx="4699000" cy="7950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956800" y="3848100"/>
            <a:ext cx="4648200" cy="9321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8415000" y="3721100"/>
            <a:ext cx="4381500" cy="8813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32700" y="787400"/>
            <a:ext cx="9283700" cy="11938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2750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번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정렬하기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93000" y="1803400"/>
            <a:ext cx="9575800" cy="8382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버블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정렬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64100" y="2933700"/>
            <a:ext cx="146558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32700" y="787400"/>
            <a:ext cx="9283700" cy="11938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2750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번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정렬하기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93000" y="1803400"/>
            <a:ext cx="9575800" cy="8382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버블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정렬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96000" y="4013200"/>
            <a:ext cx="9296400" cy="9359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748000" y="4013200"/>
            <a:ext cx="8382000" cy="9359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66800" y="5181600"/>
            <a:ext cx="4051300" cy="5740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209800" y="2997200"/>
            <a:ext cx="19431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Python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29800" y="2997200"/>
            <a:ext cx="1333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8542000" y="2997200"/>
            <a:ext cx="2857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JavaScript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543800" y="787400"/>
            <a:ext cx="9283700" cy="11938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1427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소트인사이드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04100" y="1828800"/>
            <a:ext cx="9575800" cy="8382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선택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정렬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508500" y="2921000"/>
            <a:ext cx="15367000" cy="10464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32700" y="787400"/>
            <a:ext cx="9283700" cy="11938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1427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소트인사이드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93000" y="1803400"/>
            <a:ext cx="9575800" cy="8382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선택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정렬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429000" y="2997200"/>
            <a:ext cx="19431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Python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57000" y="2997200"/>
            <a:ext cx="1333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164300" y="2997200"/>
            <a:ext cx="2857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JavaScript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000" y="6007100"/>
            <a:ext cx="5778500" cy="2387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772400" y="4737100"/>
            <a:ext cx="7823200" cy="7493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129000" y="4737100"/>
            <a:ext cx="7886700" cy="7493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32700" y="787400"/>
            <a:ext cx="9283700" cy="11938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" sz="6690" b="false" i="false" u="none" strike="noStrike" spc="-335">
                <a:solidFill>
                  <a:srgbClr val="000000"/>
                </a:solidFill>
                <a:latin typeface="Pretendard Medium"/>
              </a:rPr>
              <a:t> 11399 ATM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93000" y="1803400"/>
            <a:ext cx="9575800" cy="8382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삽입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정렬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292600" y="2959100"/>
            <a:ext cx="15798800" cy="10261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32700" y="787400"/>
            <a:ext cx="9283700" cy="11938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" sz="6690" b="false" i="false" u="none" strike="noStrike" spc="-335">
                <a:solidFill>
                  <a:srgbClr val="000000"/>
                </a:solidFill>
                <a:latin typeface="Pretendard Medium"/>
              </a:rPr>
              <a:t>11399 ATM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93000" y="1803400"/>
            <a:ext cx="9575800" cy="8382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삽입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정렬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44900" y="2997200"/>
            <a:ext cx="19431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Python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57000" y="2997200"/>
            <a:ext cx="1333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961100" y="2997200"/>
            <a:ext cx="2857500" cy="723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4050" b="false" i="false" u="none" strike="noStrike">
                <a:solidFill>
                  <a:srgbClr val="A0A0A0"/>
                </a:solidFill>
                <a:latin typeface="Pretendard Black"/>
              </a:rPr>
              <a:t>JavaScript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816100" y="4775200"/>
            <a:ext cx="5943600" cy="4165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245600" y="4178300"/>
            <a:ext cx="6515100" cy="8864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056100" y="4178300"/>
            <a:ext cx="7099300" cy="8610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FFF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 rot="0">
            <a:off x="17487900" y="-2222500"/>
            <a:ext cx="8940800" cy="8940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632700" y="787400"/>
            <a:ext cx="9283700" cy="1193800"/>
          </a:xfrm>
          <a:prstGeom prst="rect">
            <a:avLst/>
          </a:prstGeom>
        </p:spPr>
        <p:txBody>
          <a:bodyPr anchor="ctr" rtlCol="false" lIns="0" tIns="84976" rIns="0" bIns="84976"/>
          <a:lstStyle/>
          <a:p>
            <a:pPr algn="ctr" lvl="0">
              <a:lnSpc>
                <a:spcPct val="99600"/>
              </a:lnSpc>
            </a:pP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11004 K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번째</a:t>
            </a:r>
            <a:r>
              <a:rPr lang="en-US" sz="6690" b="false" i="false" u="none" strike="noStrike" spc="-335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6690" b="false" i="false" u="none" strike="noStrike" spc="-335">
                <a:solidFill>
                  <a:srgbClr val="000000"/>
                </a:solidFill>
                <a:ea typeface="Pretendard Medium"/>
              </a:rPr>
              <a:t>수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93000" y="1803400"/>
            <a:ext cx="9575800" cy="838200"/>
          </a:xfrm>
          <a:prstGeom prst="rect">
            <a:avLst/>
          </a:prstGeom>
        </p:spPr>
        <p:txBody>
          <a:bodyPr anchor="ctr" rtlCol="false" lIns="0" tIns="59906" rIns="0" bIns="59906"/>
          <a:lstStyle/>
          <a:p>
            <a:pPr algn="ctr" lvl="0">
              <a:lnSpc>
                <a:spcPct val="99600"/>
              </a:lnSpc>
            </a:pP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퀵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정렬</a:t>
            </a:r>
            <a:r>
              <a:rPr lang="en-US" sz="4717" b="false" i="false" u="none" strike="noStrike" spc="-189">
                <a:solidFill>
                  <a:srgbClr val="6187FF">
                    <a:alpha val="43137"/>
                  </a:srgbClr>
                </a:solidFill>
                <a:latin typeface="Pretendard Medium"/>
              </a:rPr>
              <a:t> </a:t>
            </a:r>
            <a:r>
              <a:rPr lang="ko-KR" sz="4717" b="false" i="false" u="none" strike="noStrike" spc="-189">
                <a:solidFill>
                  <a:srgbClr val="6187FF">
                    <a:alpha val="43137"/>
                  </a:srgbClr>
                </a:solidFill>
                <a:ea typeface="Pretendard Medium"/>
              </a:rPr>
              <a:t>문제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775700" y="10198100"/>
            <a:ext cx="1778000" cy="723900"/>
          </a:xfrm>
          <a:prstGeom prst="rect">
            <a:avLst/>
          </a:prstGeom>
        </p:spPr>
        <p:txBody>
          <a:bodyPr anchor="ctr" rtlCol="false" lIns="0" tIns="51752" rIns="0" bIns="51752"/>
          <a:lstStyle/>
          <a:p>
            <a:pPr algn="ctr" lvl="0">
              <a:lnSpc>
                <a:spcPct val="99600"/>
              </a:lnSpc>
            </a:pPr>
            <a:r>
              <a:rPr lang="en" sz="4075" b="false" i="false" u="none" strike="noStrike" spc="-204">
                <a:solidFill>
                  <a:srgbClr val="FFFFFF"/>
                </a:solidFill>
                <a:latin typeface="Pretendard ExtraBold"/>
              </a:rPr>
              <a:t>02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864100" y="2946400"/>
            <a:ext cx="14833600" cy="98171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